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78" r:id="rId4"/>
    <p:sldId id="259" r:id="rId5"/>
    <p:sldId id="276" r:id="rId6"/>
    <p:sldId id="282" r:id="rId7"/>
    <p:sldId id="258" r:id="rId8"/>
    <p:sldId id="260" r:id="rId9"/>
    <p:sldId id="262" r:id="rId10"/>
    <p:sldId id="283" r:id="rId11"/>
    <p:sldId id="264" r:id="rId12"/>
    <p:sldId id="265" r:id="rId13"/>
    <p:sldId id="267" r:id="rId14"/>
    <p:sldId id="305" r:id="rId15"/>
    <p:sldId id="302" r:id="rId16"/>
    <p:sldId id="306" r:id="rId17"/>
    <p:sldId id="277" r:id="rId18"/>
    <p:sldId id="268" r:id="rId19"/>
    <p:sldId id="304" r:id="rId20"/>
    <p:sldId id="269" r:id="rId21"/>
    <p:sldId id="270" r:id="rId22"/>
    <p:sldId id="279" r:id="rId23"/>
    <p:sldId id="280" r:id="rId24"/>
    <p:sldId id="281" r:id="rId25"/>
    <p:sldId id="284" r:id="rId26"/>
    <p:sldId id="285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3" r:id="rId43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254"/>
  </p:normalViewPr>
  <p:slideViewPr>
    <p:cSldViewPr snapToGrid="0" snapToObjects="1">
      <p:cViewPr varScale="1">
        <p:scale>
          <a:sx n="79" d="100"/>
          <a:sy n="79" d="100"/>
        </p:scale>
        <p:origin x="13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5A5C0-54CB-DE4F-BBAE-621957415BC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01935-DCCE-C54F-89A9-E8795A3989A9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453574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F01935-DCCE-C54F-89A9-E8795A3989A9}" type="slidenum">
              <a:rPr lang="en-HR" smtClean="0"/>
              <a:t>1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336515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F01935-DCCE-C54F-89A9-E8795A3989A9}" type="slidenum">
              <a:rPr lang="en-HR" smtClean="0"/>
              <a:t>5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383014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F01935-DCCE-C54F-89A9-E8795A3989A9}" type="slidenum">
              <a:rPr lang="en-HR" smtClean="0"/>
              <a:t>7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0037955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F01935-DCCE-C54F-89A9-E8795A3989A9}" type="slidenum">
              <a:rPr lang="en-HR" smtClean="0"/>
              <a:t>11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621584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F01935-DCCE-C54F-89A9-E8795A3989A9}" type="slidenum">
              <a:rPr lang="en-HR" smtClean="0"/>
              <a:t>12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44801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F01935-DCCE-C54F-89A9-E8795A3989A9}" type="slidenum">
              <a:rPr lang="en-HR" smtClean="0"/>
              <a:t>30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34156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EBE8-16BB-2A4C-A3FE-D03558E95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2017E4-4DDF-1F41-E86D-B98A7049E0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43D12-0C41-09F4-CA93-2409A1BCC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5E1-48F5-AD48-9FE1-F7CAA0D8925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10EBA-E327-E7DA-C08F-729D5A501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780FC-600E-997F-93C4-663008F5C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309-22F3-AA42-A9FC-50ABE7AF90A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675248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E769E-38E1-444B-BF01-2E9F4B255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386FB8-4FD8-869B-E15D-D10CF4476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424B6-5352-00F7-8897-4A6987484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5E1-48F5-AD48-9FE1-F7CAA0D8925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D8E10-3893-F970-0DA2-7727EE66B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48173-2F6E-0CB3-1945-7D6CD3C7B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309-22F3-AA42-A9FC-50ABE7AF90A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53934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31C737-443A-1E7A-0E95-A8B9092B1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8F7286-0D47-2261-F06B-D5738D202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BB420-49CA-37BC-B745-6D8D047D9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5E1-48F5-AD48-9FE1-F7CAA0D8925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ED03A-DE79-44BE-6671-029A1DBF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C419E-9C7A-CFF9-E4F6-BB5E8F327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309-22F3-AA42-A9FC-50ABE7AF90A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53228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E7BE3-E854-4EF2-CE22-982759B76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8DC72-19E9-38BE-5CCF-D5D4703E7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3EE8D-315C-7178-D803-B84F55353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5E1-48F5-AD48-9FE1-F7CAA0D8925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3A7B0-193B-56DC-1EE2-84C7E6289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FB0716-41D9-6F5A-44A4-7BA2928F2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309-22F3-AA42-A9FC-50ABE7AF90A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7418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D7AE8-F639-4B38-1462-6491B20D2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A8FC2-8623-7185-0B07-BF0ED3E59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978B3-A89C-3F32-4205-A416C2A68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5E1-48F5-AD48-9FE1-F7CAA0D8925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B1A18-36DC-AFC4-B67D-2691A640F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96C04-E29A-3ED0-DC08-7576CD59A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309-22F3-AA42-A9FC-50ABE7AF90A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297219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DDAD5-4A18-5A28-CE5B-4FE30A156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AEB64-5013-847F-6C2B-F983467B15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2E1524-64EC-0148-FE8C-86A27B9AC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1CB5B-92B4-E944-9D3D-3F7F2A3A8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5E1-48F5-AD48-9FE1-F7CAA0D8925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FD15C4-0840-0015-C0FD-FD20BD51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0D40E8-DF88-E21D-E4BC-8CAE8DBF8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309-22F3-AA42-A9FC-50ABE7AF90A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715165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A6155-D7AB-253F-370C-896E6C20D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B23FD-B3FC-6B1A-971E-34AE4C082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FCD648-4727-68A5-6660-6319CFDB1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6ABAFD-DCEE-0B65-BA4E-9EB63AB644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BAF3C6-2A0E-6D0E-816A-072B19D19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C1B97C-250D-0438-D9FF-3F8D9A793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5E1-48F5-AD48-9FE1-F7CAA0D8925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09124E-85BC-9520-84A4-B56B617E5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31A96F-90AF-660B-C222-E83202B6D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309-22F3-AA42-A9FC-50ABE7AF90A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55362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142A7-72FD-0F0E-7CFA-1F3AC914F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29E00F-B1FC-FA96-E436-089C4BC0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5E1-48F5-AD48-9FE1-F7CAA0D8925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72ABEB-2BCF-64E6-B34B-D805AA820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72C066-EDD7-56A8-BD56-2F7182795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309-22F3-AA42-A9FC-50ABE7AF90A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323846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39BFDE-94FD-4A3B-A1EB-69E573F41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5E1-48F5-AD48-9FE1-F7CAA0D8925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854416-724F-237E-DD4B-ACBE7CB6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2FD60-1884-C788-A3D5-A81649A72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309-22F3-AA42-A9FC-50ABE7AF90A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081293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EBFD3-C72F-9C45-9DD8-5E88E0A9A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9E407-ABBC-7408-803F-D3CEC9246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9D72B0-01A2-E01E-9965-453F6D1BB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A4C010-DE8B-8E13-DF8A-767DBF94F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5E1-48F5-AD48-9FE1-F7CAA0D8925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779A7A-1035-A368-949E-543E2DB2B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F695E-F352-8DD9-CE55-104FFB28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309-22F3-AA42-A9FC-50ABE7AF90A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582279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728D9-145C-E92D-8445-803ABB79B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B5CD7E-36EE-5A9A-79FD-A1C13766A4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3C9325-EBCF-6FC7-BCE0-DC4F316A9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5A5C7C-674C-E2B6-2EFC-813AD77BE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5E1-48F5-AD48-9FE1-F7CAA0D8925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92301-A62E-1F7D-ABB9-CE17C38F3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F6AAC-7BE6-7773-3BF9-BB459B3ED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9309-22F3-AA42-A9FC-50ABE7AF90A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17319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ECAA7C-A67A-6ED0-1A39-08D20379C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D99BE7-2ECF-92B6-7C7E-19D113F56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591CF-8884-8744-049F-9415DD863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35E1-48F5-AD48-9FE1-F7CAA0D8925B}" type="datetimeFigureOut">
              <a:rPr lang="en-HR" smtClean="0"/>
              <a:t>25.04.2022.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6BC8F-967C-2323-8D81-2B352ABBE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BA05D-0F57-770A-E1D1-595395077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E9309-22F3-AA42-A9FC-50ABE7AF90AB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87662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6B50C652-17F3-480D-B28A-0C4CEF74C1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4384" y="5281991"/>
            <a:ext cx="12193057" cy="15972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6B252B-C497-F56F-8AFC-C800C98D2A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0144" y="613316"/>
            <a:ext cx="9144000" cy="3238622"/>
          </a:xfrm>
        </p:spPr>
        <p:txBody>
          <a:bodyPr>
            <a:normAutofit fontScale="90000"/>
          </a:bodyPr>
          <a:lstStyle/>
          <a:p>
            <a:br>
              <a:rPr lang="en-HR" b="1"/>
            </a:br>
            <a:br>
              <a:rPr lang="en-HR" b="1"/>
            </a:br>
            <a:r>
              <a:rPr lang="en-HR" b="1"/>
              <a:t>EU projekti kao podloga za strateški razvoj županija</a:t>
            </a:r>
            <a:br>
              <a:rPr lang="en-HR" b="1"/>
            </a:br>
            <a:br>
              <a:rPr lang="en-HR" b="1"/>
            </a:br>
            <a:r>
              <a:rPr lang="en-HR" sz="2700" b="1"/>
              <a:t>-Županijsko savjetovanje, Sveti Martin na Muri, 21.04.2022. godine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24722D-DCE5-A609-2E32-57BEE6A69F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0144" y="4014186"/>
            <a:ext cx="9144000" cy="1951893"/>
          </a:xfrm>
        </p:spPr>
        <p:txBody>
          <a:bodyPr>
            <a:normAutofit/>
          </a:bodyPr>
          <a:lstStyle/>
          <a:p>
            <a:endParaRPr lang="en-HR" sz="3200"/>
          </a:p>
          <a:p>
            <a:r>
              <a:rPr lang="en-HR" sz="1900"/>
              <a:t>Ilija Cota, mag.iur.</a:t>
            </a:r>
          </a:p>
          <a:p>
            <a:r>
              <a:rPr lang="en-HR" sz="1900"/>
              <a:t>Savjetnik za strateške sektore u Razvojnoj agenciji Vukovarsko-srijemske županije</a:t>
            </a:r>
          </a:p>
        </p:txBody>
      </p:sp>
    </p:spTree>
    <p:extLst>
      <p:ext uri="{BB962C8B-B14F-4D97-AF65-F5344CB8AC3E}">
        <p14:creationId xmlns:p14="http://schemas.microsoft.com/office/powerpoint/2010/main" val="2006870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F80854D4-12E0-4B1A-8714-EFD91F96DD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8FAC75-2A29-4FB5-2961-44CCC8DB2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Strateško planiranje-shema</a:t>
            </a:r>
          </a:p>
        </p:txBody>
      </p:sp>
      <p:pic>
        <p:nvPicPr>
          <p:cNvPr id="5121" name="Picture 1" descr="page27image35627760">
            <a:extLst>
              <a:ext uri="{FF2B5EF4-FFF2-40B4-BE49-F238E27FC236}">
                <a16:creationId xmlns:a16="http://schemas.microsoft.com/office/drawing/2014/main" id="{C86E8287-5AC3-33C5-28D0-5DFF073CFA8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12" y="1825625"/>
            <a:ext cx="9994776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102A7551-B92C-46EB-B8F4-B5708893D3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100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557312F4-9877-4304-86DD-5CAE1118DA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15A8BA-5D9B-6AAD-A40F-B675A2420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Nacionalna razvojna strategija do 2030. godine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B5B70-AB92-2306-2385-100D794D9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usvojena</a:t>
            </a:r>
            <a:r>
              <a:rPr lang="en-US" dirty="0"/>
              <a:t> je 5.02. 2021. </a:t>
            </a:r>
            <a:r>
              <a:rPr lang="en-US" dirty="0" err="1"/>
              <a:t>godine</a:t>
            </a:r>
            <a:r>
              <a:rPr lang="en-US" dirty="0"/>
              <a:t>  (</a:t>
            </a:r>
            <a:r>
              <a:rPr lang="en-US" dirty="0" err="1"/>
              <a:t>donio</a:t>
            </a:r>
            <a:r>
              <a:rPr lang="en-US" dirty="0"/>
              <a:t> </a:t>
            </a:r>
            <a:r>
              <a:rPr lang="en-US" dirty="0" err="1"/>
              <a:t>ju</a:t>
            </a:r>
            <a:r>
              <a:rPr lang="en-US" dirty="0"/>
              <a:t> je </a:t>
            </a:r>
            <a:r>
              <a:rPr lang="en-US" dirty="0" err="1"/>
              <a:t>Sabor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Hrvatske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-DUGOROČNI je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strateškog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(10+ </a:t>
            </a:r>
            <a:r>
              <a:rPr lang="en-US" dirty="0" err="1"/>
              <a:t>godina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definira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a) </a:t>
            </a:r>
            <a:r>
              <a:rPr lang="en-US" dirty="0" err="1"/>
              <a:t>dugoročnu</a:t>
            </a:r>
            <a:r>
              <a:rPr lang="en-US" dirty="0"/>
              <a:t> </a:t>
            </a:r>
            <a:r>
              <a:rPr lang="en-US" dirty="0" err="1"/>
              <a:t>viziju</a:t>
            </a:r>
            <a:r>
              <a:rPr lang="en-US" dirty="0"/>
              <a:t> </a:t>
            </a:r>
            <a:r>
              <a:rPr lang="en-US" dirty="0" err="1"/>
              <a:t>razvoja</a:t>
            </a:r>
            <a:br>
              <a:rPr lang="en-US" dirty="0"/>
            </a:br>
            <a:r>
              <a:rPr lang="en-US" dirty="0"/>
              <a:t>b) </a:t>
            </a:r>
            <a:r>
              <a:rPr lang="en-US" dirty="0" err="1"/>
              <a:t>strateške</a:t>
            </a:r>
            <a:r>
              <a:rPr lang="en-US" dirty="0"/>
              <a:t> </a:t>
            </a:r>
            <a:r>
              <a:rPr lang="en-US" dirty="0" err="1"/>
              <a:t>ciljeve</a:t>
            </a:r>
            <a:br>
              <a:rPr lang="en-US" dirty="0"/>
            </a:br>
            <a:r>
              <a:rPr lang="en-US" dirty="0"/>
              <a:t>c) </a:t>
            </a:r>
            <a:r>
              <a:rPr lang="en-US" dirty="0" err="1"/>
              <a:t>dugoročne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srednjoročne</a:t>
            </a:r>
            <a:r>
              <a:rPr lang="en-US" dirty="0"/>
              <a:t> </a:t>
            </a:r>
            <a:r>
              <a:rPr lang="en-US" dirty="0" err="1"/>
              <a:t>reformske</a:t>
            </a:r>
            <a:r>
              <a:rPr lang="en-US" dirty="0"/>
              <a:t> </a:t>
            </a:r>
            <a:r>
              <a:rPr lang="en-US" dirty="0" err="1"/>
              <a:t>prioritete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e) </a:t>
            </a:r>
            <a:r>
              <a:rPr lang="en-US" dirty="0" err="1"/>
              <a:t>strateške</a:t>
            </a:r>
            <a:r>
              <a:rPr lang="en-US" dirty="0"/>
              <a:t> </a:t>
            </a:r>
            <a:r>
              <a:rPr lang="en-US" dirty="0" err="1"/>
              <a:t>projekte</a:t>
            </a:r>
            <a:r>
              <a:rPr lang="en-US" dirty="0"/>
              <a:t> za </a:t>
            </a:r>
            <a:r>
              <a:rPr lang="en-US" dirty="0" err="1"/>
              <a:t>razdoblje</a:t>
            </a:r>
            <a:r>
              <a:rPr lang="en-US" dirty="0"/>
              <a:t> do 2030. </a:t>
            </a:r>
            <a:r>
              <a:rPr lang="en-US" dirty="0" err="1"/>
              <a:t>godine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osnova</a:t>
            </a:r>
            <a:r>
              <a:rPr lang="en-US" dirty="0"/>
              <a:t> za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srednjoročnih</a:t>
            </a:r>
            <a:r>
              <a:rPr lang="en-US" dirty="0"/>
              <a:t> </a:t>
            </a:r>
            <a:r>
              <a:rPr lang="en-US" dirty="0" err="1"/>
              <a:t>planova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nacionalnoj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županijskoj</a:t>
            </a:r>
            <a:r>
              <a:rPr lang="en-US" dirty="0"/>
              <a:t> </a:t>
            </a:r>
            <a:r>
              <a:rPr lang="en-US" dirty="0" err="1"/>
              <a:t>razini</a:t>
            </a:r>
            <a:r>
              <a:rPr lang="en-US" dirty="0"/>
              <a:t> (</a:t>
            </a:r>
            <a:r>
              <a:rPr lang="en-US" dirty="0" err="1"/>
              <a:t>sektorski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teritorijalni</a:t>
            </a:r>
            <a:r>
              <a:rPr lang="en-US" dirty="0"/>
              <a:t> </a:t>
            </a:r>
            <a:r>
              <a:rPr lang="en-US" dirty="0" err="1"/>
              <a:t>razvojni</a:t>
            </a:r>
            <a:r>
              <a:rPr lang="en-US" dirty="0"/>
              <a:t> </a:t>
            </a:r>
            <a:r>
              <a:rPr lang="en-US" dirty="0" err="1"/>
              <a:t>planovi</a:t>
            </a:r>
            <a:r>
              <a:rPr lang="en-US" dirty="0"/>
              <a:t>) </a:t>
            </a:r>
            <a:r>
              <a:rPr lang="en-US" dirty="0" err="1"/>
              <a:t>temeljem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izrađuju</a:t>
            </a:r>
            <a:r>
              <a:rPr lang="en-US" dirty="0"/>
              <a:t> </a:t>
            </a:r>
            <a:r>
              <a:rPr lang="en-US" dirty="0" err="1"/>
              <a:t>provedbeni</a:t>
            </a:r>
            <a:r>
              <a:rPr lang="en-US" dirty="0"/>
              <a:t> </a:t>
            </a:r>
            <a:r>
              <a:rPr lang="en-US" dirty="0" err="1"/>
              <a:t>dokumenti</a:t>
            </a:r>
            <a:r>
              <a:rPr lang="en-US" dirty="0"/>
              <a:t>, </a:t>
            </a:r>
            <a:r>
              <a:rPr lang="en-US" dirty="0" err="1"/>
              <a:t>kratkoročni</a:t>
            </a:r>
            <a:r>
              <a:rPr lang="en-US" dirty="0"/>
              <a:t> </a:t>
            </a:r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/>
              <a:t>izravno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s </a:t>
            </a:r>
            <a:r>
              <a:rPr lang="en-US" dirty="0" err="1"/>
              <a:t>programima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r>
              <a:rPr lang="en-US" dirty="0"/>
              <a:t> u </a:t>
            </a:r>
            <a:r>
              <a:rPr lang="en-US" dirty="0" err="1"/>
              <a:t>proračunu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temelj</a:t>
            </a:r>
            <a:r>
              <a:rPr lang="en-US" dirty="0"/>
              <a:t> za </a:t>
            </a:r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proračuna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programiranje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EU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međunarodnih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(su)</a:t>
            </a:r>
            <a:r>
              <a:rPr lang="en-US" dirty="0" err="1"/>
              <a:t>financiranja</a:t>
            </a:r>
            <a:r>
              <a:rPr lang="en-US" dirty="0"/>
              <a:t> u </a:t>
            </a:r>
            <a:r>
              <a:rPr lang="en-US" dirty="0" err="1"/>
              <a:t>razdoblju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2020. </a:t>
            </a:r>
            <a:r>
              <a:rPr lang="en-US" dirty="0" err="1"/>
              <a:t>godine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30DC675C-CF8A-4590-913C-55D1E811F9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71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09574CA7-F521-47D2-B1C7-73D1F368A5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6191B63-4C5C-A105-C797-E030C554E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 dirty="0"/>
              <a:t>Plan razvoja županije (ŽRS)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4D735-9448-6E39-6CF3-5F6984A35E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HR" dirty="0"/>
              <a:t>-</a:t>
            </a:r>
            <a:r>
              <a:rPr lang="en-HR" b="1" dirty="0"/>
              <a:t>Planovi razvoja </a:t>
            </a:r>
            <a:r>
              <a:rPr lang="en-HR" dirty="0"/>
              <a:t>su </a:t>
            </a:r>
            <a:r>
              <a:rPr lang="en-HR" b="1" dirty="0"/>
              <a:t>srednjoročni akti </a:t>
            </a:r>
            <a:r>
              <a:rPr lang="en-HR" dirty="0"/>
              <a:t>strateškog planiranja koje donose predstavnička tijela jedinica lokalne i područne (regionalne) samouprave. (članak 10. Uredbe o smjernicama za izradu akata strateškog planiranja)</a:t>
            </a:r>
          </a:p>
          <a:p>
            <a:pPr marL="0" indent="0" fontAlgn="base">
              <a:buNone/>
            </a:pPr>
            <a:r>
              <a:rPr lang="en-HR" dirty="0"/>
              <a:t>-</a:t>
            </a:r>
            <a:r>
              <a:rPr lang="en-HR" b="1" dirty="0"/>
              <a:t>Lokalni i regionalni planovi razvoja </a:t>
            </a:r>
            <a:r>
              <a:rPr lang="en-HR" dirty="0"/>
              <a:t>izrađuju se na osnovu odluke predstavničkog tijela jedinice lokalne, odnosno područne (regionalne) samouprave.</a:t>
            </a:r>
          </a:p>
          <a:p>
            <a:pPr marL="0" indent="0" fontAlgn="base">
              <a:buNone/>
            </a:pPr>
            <a:r>
              <a:rPr lang="en-HR" dirty="0"/>
              <a:t>-</a:t>
            </a:r>
            <a:r>
              <a:rPr lang="en-HR" b="1" dirty="0"/>
              <a:t>Nositelj izrade plana razvoja</a:t>
            </a:r>
            <a:r>
              <a:rPr lang="en-HR" dirty="0"/>
              <a:t> podnosi predstavničkom tijelu jedinice lokalne ili područne (regionalne) samouprave godišnje izvješće o napretku u provedbi posebnih ciljeva i ostvarivanja pokazatelja ishoda iz plana razvoja.</a:t>
            </a:r>
          </a:p>
          <a:p>
            <a:pPr marL="0" indent="0" fontAlgn="base">
              <a:buNone/>
            </a:pPr>
            <a:endParaRPr lang="en-HR" dirty="0"/>
          </a:p>
          <a:p>
            <a:pPr marL="0" indent="0" fontAlgn="base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121B7C07-8224-4817-9304-9C10164340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193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69C355F6-29B5-4DA0-BD28-CCC5662F47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532436"/>
            <a:ext cx="12193057" cy="1325564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51E7061-835A-B72D-25C4-037C0CC13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 dirty="0"/>
              <a:t>Plan razvoja županije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4830A-049D-C7E1-30AC-24656718A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-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Uredbe</a:t>
            </a:r>
            <a:r>
              <a:rPr lang="en-US" dirty="0"/>
              <a:t> o </a:t>
            </a:r>
            <a:r>
              <a:rPr lang="en-US" dirty="0" err="1"/>
              <a:t>smjernicama</a:t>
            </a:r>
            <a:r>
              <a:rPr lang="en-US" dirty="0"/>
              <a:t> za </a:t>
            </a:r>
            <a:r>
              <a:rPr lang="en-US" dirty="0" err="1"/>
              <a:t>izradu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od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značaja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/>
              <a:t>značaja</a:t>
            </a:r>
            <a:r>
              <a:rPr lang="en-US" dirty="0"/>
              <a:t> za </a:t>
            </a:r>
            <a:r>
              <a:rPr lang="en-US" dirty="0" err="1"/>
              <a:t>jedinice</a:t>
            </a:r>
            <a:r>
              <a:rPr lang="en-US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područne</a:t>
            </a:r>
            <a:r>
              <a:rPr lang="en-US" dirty="0"/>
              <a:t> (</a:t>
            </a:r>
            <a:r>
              <a:rPr lang="en-US" dirty="0" err="1"/>
              <a:t>regionalne</a:t>
            </a:r>
            <a:r>
              <a:rPr lang="en-US" dirty="0"/>
              <a:t>) </a:t>
            </a:r>
            <a:r>
              <a:rPr lang="en-US" dirty="0" err="1"/>
              <a:t>samouprave</a:t>
            </a:r>
            <a:r>
              <a:rPr lang="en-US" dirty="0"/>
              <a:t> (</a:t>
            </a:r>
            <a:r>
              <a:rPr lang="en-US" dirty="0" err="1"/>
              <a:t>Uredba</a:t>
            </a:r>
            <a:r>
              <a:rPr lang="en-US" dirty="0"/>
              <a:t>), </a:t>
            </a:r>
            <a:r>
              <a:rPr lang="en-US" b="1" dirty="0" err="1"/>
              <a:t>regionalni</a:t>
            </a:r>
            <a:r>
              <a:rPr lang="en-US" b="1" dirty="0"/>
              <a:t> </a:t>
            </a:r>
            <a:r>
              <a:rPr lang="en-US" b="1" dirty="0" err="1"/>
              <a:t>planovi</a:t>
            </a:r>
            <a:r>
              <a:rPr lang="en-US" b="1" dirty="0"/>
              <a:t> </a:t>
            </a:r>
            <a:r>
              <a:rPr lang="en-US" b="1" dirty="0" err="1"/>
              <a:t>razvoja</a:t>
            </a:r>
            <a:r>
              <a:rPr lang="en-US" b="1" dirty="0"/>
              <a:t> </a:t>
            </a:r>
            <a:r>
              <a:rPr lang="en-US" b="1" dirty="0" err="1"/>
              <a:t>imaju</a:t>
            </a:r>
            <a:r>
              <a:rPr lang="en-US" b="1" dirty="0"/>
              <a:t> </a:t>
            </a:r>
            <a:r>
              <a:rPr lang="en-US" b="1" dirty="0" err="1"/>
              <a:t>propisani</a:t>
            </a:r>
            <a:r>
              <a:rPr lang="en-US" b="1" dirty="0"/>
              <a:t> </a:t>
            </a:r>
            <a:r>
              <a:rPr lang="en-US" b="1" dirty="0" err="1"/>
              <a:t>obavezni</a:t>
            </a:r>
            <a:r>
              <a:rPr lang="en-US" b="1" dirty="0"/>
              <a:t> </a:t>
            </a:r>
            <a:r>
              <a:rPr lang="en-US" b="1" dirty="0" err="1"/>
              <a:t>sadržaj</a:t>
            </a:r>
            <a:r>
              <a:rPr lang="en-US" b="1" dirty="0"/>
              <a:t>!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680D6F8-6111-4402-9930-FBA82E95CC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259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FF82-70C0-0BEF-3CAF-0C90889E4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20200" cy="1325563"/>
          </a:xfrm>
        </p:spPr>
        <p:txBody>
          <a:bodyPr>
            <a:normAutofit fontScale="90000"/>
          </a:bodyPr>
          <a:lstStyle/>
          <a:p>
            <a:r>
              <a:rPr lang="en-HR" sz="3600" b="1" dirty="0"/>
              <a:t>Izvještavanje (Pravilnik o rokovima </a:t>
            </a:r>
            <a:r>
              <a:rPr lang="en-US" sz="3600" b="1" dirty="0"/>
              <a:t>i</a:t>
            </a:r>
            <a:r>
              <a:rPr lang="en-HR" sz="3600" b="1" dirty="0"/>
              <a:t> postupcima praćenja  izvještavanja o provedbi akata strateškog planiranja…)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E07AD-3FB7-E010-F750-77FA641AD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16375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en-HR" i="1" dirty="0"/>
              <a:t>Godišnje izvješće o provedbi plana razvoja jedinica lokalne i područne (regionalne) samouprave</a:t>
            </a:r>
            <a:endParaRPr lang="en-HR" dirty="0"/>
          </a:p>
          <a:p>
            <a:pPr marL="0" indent="0" fontAlgn="base">
              <a:buNone/>
            </a:pPr>
            <a:r>
              <a:rPr lang="en-HR" b="1" dirty="0"/>
              <a:t>Članak 12.</a:t>
            </a:r>
          </a:p>
          <a:p>
            <a:pPr marL="0" indent="0" fontAlgn="base">
              <a:buNone/>
            </a:pPr>
            <a:r>
              <a:rPr lang="en-HR" dirty="0"/>
              <a:t>- </a:t>
            </a:r>
            <a:r>
              <a:rPr lang="en-HR" b="1" dirty="0"/>
              <a:t>Godišnje izvješće </a:t>
            </a:r>
            <a:r>
              <a:rPr lang="en-HR" dirty="0"/>
              <a:t>o provedbi </a:t>
            </a:r>
            <a:r>
              <a:rPr lang="en-HR" b="1" dirty="0"/>
              <a:t>plana razvoja jedinica lokalne i područne (regionalne) samouprave</a:t>
            </a:r>
            <a:r>
              <a:rPr lang="en-HR" dirty="0"/>
              <a:t> je izvješće o napretku u provedbi posebnih ciljeva i ostvarenju pokazatelja ishoda planova razvoja jedinica lokalne i područne (regionalne) samouprave, koje nositelj izrade plana razvoja podnosi predstavničkom tijelu jedinice lokalne ili područne (regionalne) samouprave godišnje.</a:t>
            </a:r>
          </a:p>
          <a:p>
            <a:pPr marL="0" indent="0" fontAlgn="base">
              <a:buNone/>
            </a:pPr>
            <a:r>
              <a:rPr lang="en-HR" dirty="0"/>
              <a:t>- </a:t>
            </a:r>
            <a:r>
              <a:rPr lang="en-HR" b="1" dirty="0"/>
              <a:t>Sadržaj godišnjeg izvješća </a:t>
            </a:r>
            <a:r>
              <a:rPr lang="en-HR" dirty="0"/>
              <a:t>o provedbi </a:t>
            </a:r>
            <a:r>
              <a:rPr lang="en-HR" b="1" dirty="0"/>
              <a:t>plana razvoja jedinica lokalne i područne (regionalne) samouprave </a:t>
            </a:r>
            <a:r>
              <a:rPr lang="en-HR" dirty="0"/>
              <a:t>te detaljne tehničke i metodološke upute za njegovo popunjavanje utvrđeno je </a:t>
            </a:r>
            <a:r>
              <a:rPr lang="en-HR" b="1" dirty="0"/>
              <a:t>Priručnikom o strateškom planiranju</a:t>
            </a:r>
            <a:r>
              <a:rPr lang="en-HR" dirty="0"/>
              <a:t>.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37EFDEF2-DD8E-8872-C813-F711483ED9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1145694" cy="976112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DED479A1-2536-78EC-E1D8-34920D7690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842000"/>
            <a:ext cx="12193057" cy="1016000"/>
          </a:xfrm>
          <a:prstGeom prst="rect">
            <a:avLst/>
          </a:prstGeom>
          <a:effectLst>
            <a:softEdge rad="635000"/>
          </a:effectLst>
        </p:spPr>
      </p:pic>
      <p:pic>
        <p:nvPicPr>
          <p:cNvPr id="6" name="Slika 4">
            <a:extLst>
              <a:ext uri="{FF2B5EF4-FFF2-40B4-BE49-F238E27FC236}">
                <a16:creationId xmlns:a16="http://schemas.microsoft.com/office/drawing/2014/main" id="{9BA603CB-4CC5-C403-145A-324461816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532436"/>
            <a:ext cx="12193057" cy="1325564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794736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69D9D70F-4A9B-49C9-9B5A-9EC1F27C0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75F3A7D-14D4-804B-9862-542DE77EF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81533" cy="1325563"/>
          </a:xfrm>
        </p:spPr>
        <p:txBody>
          <a:bodyPr>
            <a:normAutofit/>
          </a:bodyPr>
          <a:lstStyle/>
          <a:p>
            <a:r>
              <a:rPr lang="en-HR" sz="3600" b="1" dirty="0"/>
              <a:t>Provedbeni program županije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23A9-8AFB-614C-9200-739D67DEB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-</a:t>
            </a:r>
            <a:r>
              <a:rPr lang="en-US" b="1" dirty="0" err="1"/>
              <a:t>Donošenje</a:t>
            </a:r>
            <a:r>
              <a:rPr lang="en-US" b="1" dirty="0"/>
              <a:t> </a:t>
            </a:r>
            <a:r>
              <a:rPr lang="en-US" dirty="0" err="1"/>
              <a:t>provedbenih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županija</a:t>
            </a:r>
            <a:r>
              <a:rPr lang="en-US" dirty="0"/>
              <a:t> </a:t>
            </a:r>
            <a:r>
              <a:rPr lang="en-US" dirty="0" err="1"/>
              <a:t>predviđeno</a:t>
            </a:r>
            <a:r>
              <a:rPr lang="en-US" dirty="0"/>
              <a:t> je </a:t>
            </a:r>
            <a:r>
              <a:rPr lang="en-US" b="1" dirty="0" err="1"/>
              <a:t>člankom</a:t>
            </a:r>
            <a:r>
              <a:rPr lang="en-US" b="1" dirty="0"/>
              <a:t> 24</a:t>
            </a:r>
            <a:r>
              <a:rPr lang="en-US" dirty="0"/>
              <a:t>.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sustavu</a:t>
            </a:r>
            <a:r>
              <a:rPr lang="en-US" dirty="0"/>
              <a:t> </a:t>
            </a:r>
            <a:r>
              <a:rPr lang="en-US" dirty="0" err="1"/>
              <a:t>strateškog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Hrvatske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Provedbeni</a:t>
            </a:r>
            <a:r>
              <a:rPr lang="en-US" dirty="0"/>
              <a:t> </a:t>
            </a:r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/>
              <a:t>donose</a:t>
            </a:r>
            <a:r>
              <a:rPr lang="en-US" dirty="0"/>
              <a:t> se </a:t>
            </a:r>
            <a:r>
              <a:rPr lang="en-US" b="1" dirty="0"/>
              <a:t>za </a:t>
            </a:r>
            <a:r>
              <a:rPr lang="en-US" b="1" dirty="0" err="1"/>
              <a:t>vrijeme</a:t>
            </a:r>
            <a:r>
              <a:rPr lang="en-US" b="1" dirty="0"/>
              <a:t> </a:t>
            </a:r>
            <a:r>
              <a:rPr lang="en-US" b="1" dirty="0" err="1"/>
              <a:t>trajanja</a:t>
            </a:r>
            <a:r>
              <a:rPr lang="en-US" b="1" dirty="0"/>
              <a:t> </a:t>
            </a:r>
            <a:r>
              <a:rPr lang="en-US" b="1" dirty="0" err="1"/>
              <a:t>mandata</a:t>
            </a:r>
            <a:r>
              <a:rPr lang="en-US" b="1" dirty="0"/>
              <a:t> </a:t>
            </a:r>
            <a:r>
              <a:rPr lang="en-US" b="1" dirty="0" err="1"/>
              <a:t>izvršnog</a:t>
            </a:r>
            <a:r>
              <a:rPr lang="en-US" b="1" dirty="0"/>
              <a:t> </a:t>
            </a:r>
            <a:r>
              <a:rPr lang="en-US" b="1" dirty="0" err="1"/>
              <a:t>tijela</a:t>
            </a:r>
            <a:r>
              <a:rPr lang="en-US" b="1" dirty="0"/>
              <a:t>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dirty="0" err="1"/>
              <a:t>regionalne</a:t>
            </a:r>
            <a:r>
              <a:rPr lang="en-US" dirty="0"/>
              <a:t> </a:t>
            </a:r>
            <a:r>
              <a:rPr lang="en-US" dirty="0" err="1"/>
              <a:t>samouprave</a:t>
            </a:r>
            <a:r>
              <a:rPr lang="en-US" dirty="0"/>
              <a:t> (</a:t>
            </a:r>
            <a:r>
              <a:rPr lang="en-US" dirty="0" err="1"/>
              <a:t>župan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vrijedi</a:t>
            </a:r>
            <a:r>
              <a:rPr lang="en-US" dirty="0"/>
              <a:t> za taj </a:t>
            </a:r>
            <a:r>
              <a:rPr lang="en-US" dirty="0" err="1"/>
              <a:t>mandat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Izvršno</a:t>
            </a:r>
            <a:r>
              <a:rPr lang="en-US" dirty="0"/>
              <a:t> </a:t>
            </a:r>
            <a:r>
              <a:rPr lang="en-US" dirty="0" err="1"/>
              <a:t>tijelo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provedbeni</a:t>
            </a:r>
            <a:r>
              <a:rPr lang="en-US" dirty="0"/>
              <a:t> program </a:t>
            </a:r>
            <a:r>
              <a:rPr lang="en-US" b="1" dirty="0" err="1"/>
              <a:t>najkasnije</a:t>
            </a:r>
            <a:r>
              <a:rPr lang="en-US" b="1" dirty="0"/>
              <a:t> 120 dana</a:t>
            </a:r>
            <a:r>
              <a:rPr lang="en-US" dirty="0"/>
              <a:t> od dana </a:t>
            </a:r>
            <a:r>
              <a:rPr lang="en-US" dirty="0" err="1"/>
              <a:t>stupanja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dužnost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Provedbeni</a:t>
            </a:r>
            <a:r>
              <a:rPr lang="en-US" dirty="0"/>
              <a:t> </a:t>
            </a:r>
            <a:r>
              <a:rPr lang="en-US" dirty="0" err="1"/>
              <a:t>programi</a:t>
            </a:r>
            <a:r>
              <a:rPr lang="en-US" dirty="0"/>
              <a:t> </a:t>
            </a:r>
            <a:r>
              <a:rPr lang="en-US" dirty="0" err="1"/>
              <a:t>obuhvaćaju</a:t>
            </a:r>
            <a:r>
              <a:rPr lang="en-US" dirty="0"/>
              <a:t> </a:t>
            </a:r>
            <a:r>
              <a:rPr lang="en-US" b="1" dirty="0" err="1"/>
              <a:t>razdoblje</a:t>
            </a:r>
            <a:r>
              <a:rPr lang="en-US" b="1" dirty="0"/>
              <a:t> od 4 </a:t>
            </a:r>
            <a:r>
              <a:rPr lang="en-US" b="1" dirty="0" err="1"/>
              <a:t>godine</a:t>
            </a:r>
            <a:r>
              <a:rPr lang="en-US" dirty="0"/>
              <a:t>, </a:t>
            </a:r>
            <a:r>
              <a:rPr lang="en-US" dirty="0" err="1"/>
              <a:t>povezani</a:t>
            </a:r>
            <a:r>
              <a:rPr lang="en-US" dirty="0"/>
              <a:t> su s </a:t>
            </a:r>
            <a:r>
              <a:rPr lang="en-US" b="1" dirty="0" err="1"/>
              <a:t>višegodišnjim</a:t>
            </a:r>
            <a:r>
              <a:rPr lang="en-US" b="1" dirty="0"/>
              <a:t> </a:t>
            </a:r>
            <a:r>
              <a:rPr lang="en-US" b="1" dirty="0" err="1"/>
              <a:t>proračunom</a:t>
            </a:r>
            <a:r>
              <a:rPr lang="en-US" b="1" dirty="0"/>
              <a:t>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dirty="0" err="1"/>
              <a:t>regionalne</a:t>
            </a:r>
            <a:r>
              <a:rPr lang="en-US" dirty="0"/>
              <a:t> </a:t>
            </a:r>
            <a:r>
              <a:rPr lang="en-US" dirty="0" err="1"/>
              <a:t>samouprave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b="1" dirty="0" err="1"/>
              <a:t>prioritetne</a:t>
            </a:r>
            <a:r>
              <a:rPr lang="en-US" b="1" dirty="0"/>
              <a:t> </a:t>
            </a:r>
            <a:r>
              <a:rPr lang="en-US" b="1" dirty="0" err="1"/>
              <a:t>mjere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aktivnosti</a:t>
            </a:r>
            <a:r>
              <a:rPr lang="en-US" b="1" dirty="0"/>
              <a:t> </a:t>
            </a:r>
            <a:r>
              <a:rPr lang="en-US" dirty="0"/>
              <a:t>za </a:t>
            </a:r>
            <a:r>
              <a:rPr lang="en-US" dirty="0" err="1"/>
              <a:t>provedbu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b="1" dirty="0" err="1"/>
              <a:t>povezanih</a:t>
            </a:r>
            <a:r>
              <a:rPr lang="en-US" b="1" dirty="0"/>
              <a:t> s </a:t>
            </a:r>
            <a:r>
              <a:rPr lang="en-US" b="1" dirty="0" err="1"/>
              <a:t>relevantnim</a:t>
            </a:r>
            <a:r>
              <a:rPr lang="en-US" b="1" dirty="0"/>
              <a:t> </a:t>
            </a:r>
            <a:r>
              <a:rPr lang="en-US" b="1" dirty="0" err="1"/>
              <a:t>dugoročnim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srednjoročnim</a:t>
            </a:r>
            <a:r>
              <a:rPr lang="en-US" b="1" dirty="0"/>
              <a:t> </a:t>
            </a:r>
            <a:r>
              <a:rPr lang="en-US" b="1" dirty="0" err="1"/>
              <a:t>aktima</a:t>
            </a:r>
            <a:r>
              <a:rPr lang="en-US" b="1" dirty="0"/>
              <a:t> </a:t>
            </a:r>
            <a:r>
              <a:rPr lang="en-US" b="1" dirty="0" err="1"/>
              <a:t>strateškog</a:t>
            </a:r>
            <a:r>
              <a:rPr lang="en-US" b="1" dirty="0"/>
              <a:t> </a:t>
            </a:r>
            <a:r>
              <a:rPr lang="en-US" b="1" dirty="0" err="1"/>
              <a:t>planiranja</a:t>
            </a:r>
            <a:r>
              <a:rPr lang="en-US" b="1" dirty="0"/>
              <a:t> </a:t>
            </a:r>
            <a:r>
              <a:rPr lang="en-US" dirty="0"/>
              <a:t>od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/>
              <a:t>značaja</a:t>
            </a:r>
            <a:r>
              <a:rPr lang="en-US" dirty="0"/>
              <a:t> za </a:t>
            </a:r>
            <a:r>
              <a:rPr lang="en-US" dirty="0" err="1"/>
              <a:t>jedinice</a:t>
            </a:r>
            <a:r>
              <a:rPr lang="en-US" dirty="0"/>
              <a:t> </a:t>
            </a:r>
            <a:r>
              <a:rPr lang="en-US" dirty="0" err="1"/>
              <a:t>regionalne</a:t>
            </a:r>
            <a:r>
              <a:rPr lang="en-US" dirty="0"/>
              <a:t> </a:t>
            </a:r>
            <a:r>
              <a:rPr lang="en-US" dirty="0" err="1"/>
              <a:t>samouprave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b="1" dirty="0" err="1"/>
              <a:t>kratkoročni</a:t>
            </a:r>
            <a:r>
              <a:rPr lang="en-US" b="1" dirty="0"/>
              <a:t> je </a:t>
            </a:r>
            <a:r>
              <a:rPr lang="en-US" b="1" dirty="0" err="1"/>
              <a:t>akt</a:t>
            </a:r>
            <a:r>
              <a:rPr lang="en-US" b="1" dirty="0"/>
              <a:t> </a:t>
            </a:r>
            <a:r>
              <a:rPr lang="en-US" b="1" dirty="0" err="1"/>
              <a:t>strateškog</a:t>
            </a:r>
            <a:r>
              <a:rPr lang="en-US" b="1" dirty="0"/>
              <a:t> </a:t>
            </a:r>
            <a:r>
              <a:rPr lang="en-US" b="1" dirty="0" err="1"/>
              <a:t>planiranja</a:t>
            </a:r>
            <a:endParaRPr lang="en-HR" b="1" dirty="0"/>
          </a:p>
        </p:txBody>
      </p:sp>
      <p:pic>
        <p:nvPicPr>
          <p:cNvPr id="6" name="Slika 3">
            <a:extLst>
              <a:ext uri="{FF2B5EF4-FFF2-40B4-BE49-F238E27FC236}">
                <a16:creationId xmlns:a16="http://schemas.microsoft.com/office/drawing/2014/main" id="{E171A28A-F3CE-029C-2F83-B9DD738F08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0707" y="681037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1500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B2C23-735B-B77E-0AEF-51B45B9FA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75800" cy="1325563"/>
          </a:xfrm>
        </p:spPr>
        <p:txBody>
          <a:bodyPr>
            <a:normAutofit/>
          </a:bodyPr>
          <a:lstStyle/>
          <a:p>
            <a:r>
              <a:rPr lang="en-HR" sz="3200" b="1" dirty="0"/>
              <a:t>Izvještavanje (po Priručnik o strateškom planiranju)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5C9D2-2BEF-D4E2-F1E6-A77E8F886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0242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en-HR" i="1" dirty="0"/>
              <a:t>Polugodišnje i godišnje izvješće o provedbi provedbenih programa jedinica lokalne i područne</a:t>
            </a:r>
            <a:br>
              <a:rPr lang="en-HR" i="1" dirty="0"/>
            </a:br>
            <a:r>
              <a:rPr lang="en-HR" i="1" dirty="0"/>
              <a:t>(regionalne) samouprave</a:t>
            </a:r>
            <a:endParaRPr lang="en-HR" sz="3100" dirty="0"/>
          </a:p>
          <a:p>
            <a:pPr fontAlgn="base">
              <a:buFontTx/>
              <a:buChar char="-"/>
            </a:pPr>
            <a:r>
              <a:rPr lang="en-HR" b="1" dirty="0"/>
              <a:t>Polugodišnje i godišnje izvješće o provedbi </a:t>
            </a:r>
            <a:r>
              <a:rPr lang="en-HR" dirty="0"/>
              <a:t>provedbenih programa jedinica regionalne samouprave je izvješće o </a:t>
            </a:r>
            <a:r>
              <a:rPr lang="en-HR" b="1" dirty="0"/>
              <a:t>napretku u provedbi mjera, aktivnosti i projekata te ostvarivanju pokazatelja rezultata iz </a:t>
            </a:r>
            <a:r>
              <a:rPr lang="en-HR" dirty="0"/>
              <a:t>kratkoročnih akata strateškog planiranja koje regionalni koordinator podnosi županijskoj skupštini </a:t>
            </a:r>
            <a:r>
              <a:rPr lang="en-US" dirty="0" err="1"/>
              <a:t>i</a:t>
            </a:r>
            <a:r>
              <a:rPr lang="en-HR" dirty="0"/>
              <a:t> MRFEU.</a:t>
            </a:r>
          </a:p>
          <a:p>
            <a:pPr fontAlgn="base">
              <a:buFontTx/>
              <a:buChar char="-"/>
            </a:pPr>
            <a:r>
              <a:rPr lang="en-HR" sz="3100" dirty="0"/>
              <a:t> </a:t>
            </a:r>
            <a:r>
              <a:rPr lang="en-HR" sz="3100" b="1" dirty="0"/>
              <a:t>Sadržaj</a:t>
            </a:r>
            <a:r>
              <a:rPr lang="en-HR" sz="3100" dirty="0"/>
              <a:t> polugodišnjeg i godišnjeg izvješća o provedbi provedbenih programa jedinica lokalne i područne (regionalne) samouprave te detaljne tehničke i metodološke upute za njegovo popunjavanje utvrđeno je </a:t>
            </a:r>
            <a:r>
              <a:rPr lang="en-HR" sz="3100" b="1" dirty="0"/>
              <a:t>Priručnikom o strateškom planiranju.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23CF4D40-523D-F088-480D-67092D7742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875868"/>
            <a:ext cx="12193057" cy="982132"/>
          </a:xfrm>
          <a:prstGeom prst="rect">
            <a:avLst/>
          </a:prstGeom>
          <a:effectLst>
            <a:softEdge rad="635000"/>
          </a:effectLst>
        </p:spPr>
      </p:pic>
      <p:pic>
        <p:nvPicPr>
          <p:cNvPr id="5" name="Slika 3">
            <a:extLst>
              <a:ext uri="{FF2B5EF4-FFF2-40B4-BE49-F238E27FC236}">
                <a16:creationId xmlns:a16="http://schemas.microsoft.com/office/drawing/2014/main" id="{5C46BCFB-9D7F-114C-DD51-13E15D6221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0707" y="681037"/>
            <a:ext cx="907878" cy="826749"/>
          </a:xfrm>
          <a:prstGeom prst="rect">
            <a:avLst/>
          </a:prstGeom>
        </p:spPr>
      </p:pic>
      <p:pic>
        <p:nvPicPr>
          <p:cNvPr id="6" name="Slika 4">
            <a:extLst>
              <a:ext uri="{FF2B5EF4-FFF2-40B4-BE49-F238E27FC236}">
                <a16:creationId xmlns:a16="http://schemas.microsoft.com/office/drawing/2014/main" id="{A4A0CFAE-FF5F-187C-139D-A1A43224D2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550021"/>
            <a:ext cx="12193057" cy="1325564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10540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FCB41-F0D2-60E1-EB99-3F1E9F5C8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Strateški projekt regionalnog razvoja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8AA86-72AD-E938-1DB4-E896D1EBC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-</a:t>
            </a:r>
            <a:r>
              <a:rPr lang="en-US" b="1" dirty="0" err="1"/>
              <a:t>Strateški</a:t>
            </a:r>
            <a:r>
              <a:rPr lang="en-US" b="1" dirty="0"/>
              <a:t> </a:t>
            </a:r>
            <a:r>
              <a:rPr lang="en-US" b="1" dirty="0" err="1"/>
              <a:t>projekt</a:t>
            </a:r>
            <a:r>
              <a:rPr lang="en-US" b="1" dirty="0"/>
              <a:t> </a:t>
            </a:r>
            <a:r>
              <a:rPr lang="en-US" b="1" dirty="0" err="1"/>
              <a:t>regionalnog</a:t>
            </a:r>
            <a:r>
              <a:rPr lang="en-US" b="1" dirty="0"/>
              <a:t> </a:t>
            </a:r>
            <a:r>
              <a:rPr lang="en-US" b="1" dirty="0" err="1"/>
              <a:t>razvoja</a:t>
            </a:r>
            <a:r>
              <a:rPr lang="en-US" dirty="0" err="1"/>
              <a:t>-projekt</a:t>
            </a:r>
            <a:r>
              <a:rPr lang="en-US" dirty="0"/>
              <a:t> </a:t>
            </a:r>
            <a:r>
              <a:rPr lang="en-US" dirty="0" err="1"/>
              <a:t>čiji</a:t>
            </a:r>
            <a:r>
              <a:rPr lang="en-US" dirty="0"/>
              <a:t> je </a:t>
            </a:r>
            <a:r>
              <a:rPr lang="en-US" dirty="0" err="1"/>
              <a:t>nositelj</a:t>
            </a:r>
            <a:r>
              <a:rPr lang="en-US" dirty="0"/>
              <a:t> </a:t>
            </a:r>
            <a:r>
              <a:rPr lang="en-US" dirty="0" err="1"/>
              <a:t>javnopravno</a:t>
            </a:r>
            <a:r>
              <a:rPr lang="en-US" dirty="0"/>
              <a:t> </a:t>
            </a:r>
            <a:r>
              <a:rPr lang="en-US" dirty="0" err="1"/>
              <a:t>tijelo</a:t>
            </a:r>
            <a:r>
              <a:rPr lang="en-US" dirty="0"/>
              <a:t>, a </a:t>
            </a:r>
            <a:r>
              <a:rPr lang="en-US" dirty="0" err="1"/>
              <a:t>kojemu</a:t>
            </a:r>
            <a:r>
              <a:rPr lang="en-US" dirty="0"/>
              <a:t> je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b="1" dirty="0" err="1"/>
              <a:t>jačanje</a:t>
            </a:r>
            <a:r>
              <a:rPr lang="en-US" b="1" dirty="0"/>
              <a:t> </a:t>
            </a:r>
            <a:r>
              <a:rPr lang="en-US" b="1" dirty="0" err="1"/>
              <a:t>regionalne</a:t>
            </a:r>
            <a:r>
              <a:rPr lang="en-US" b="1" dirty="0"/>
              <a:t> </a:t>
            </a:r>
            <a:r>
              <a:rPr lang="en-US" b="1" dirty="0" err="1"/>
              <a:t>konkurentnosti</a:t>
            </a:r>
            <a:r>
              <a:rPr lang="en-US" b="1" dirty="0"/>
              <a:t> kroz </a:t>
            </a:r>
            <a:r>
              <a:rPr lang="en-US" b="1" dirty="0" err="1"/>
              <a:t>razvoj</a:t>
            </a:r>
            <a:r>
              <a:rPr lang="en-US" b="1" dirty="0"/>
              <a:t> </a:t>
            </a:r>
            <a:r>
              <a:rPr lang="en-US" b="1" dirty="0" err="1"/>
              <a:t>regionalne</a:t>
            </a:r>
            <a:r>
              <a:rPr lang="en-US" b="1" dirty="0"/>
              <a:t> </a:t>
            </a:r>
            <a:r>
              <a:rPr lang="en-US" b="1" dirty="0" err="1"/>
              <a:t>infrastrukture</a:t>
            </a:r>
            <a:r>
              <a:rPr lang="en-US" b="1" dirty="0"/>
              <a:t>, </a:t>
            </a:r>
            <a:r>
              <a:rPr lang="en-US" b="1" dirty="0" err="1"/>
              <a:t>horizontalnu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/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vertikalnu</a:t>
            </a:r>
            <a:r>
              <a:rPr lang="en-US" b="1" dirty="0"/>
              <a:t> </a:t>
            </a:r>
            <a:r>
              <a:rPr lang="en-US" b="1" dirty="0" err="1"/>
              <a:t>integraciju</a:t>
            </a:r>
            <a:r>
              <a:rPr lang="en-US" b="1" dirty="0"/>
              <a:t> </a:t>
            </a:r>
            <a:r>
              <a:rPr lang="en-US" b="1" dirty="0" err="1"/>
              <a:t>lanca</a:t>
            </a:r>
            <a:r>
              <a:rPr lang="en-US" b="1" dirty="0"/>
              <a:t> </a:t>
            </a:r>
            <a:r>
              <a:rPr lang="en-US" b="1" dirty="0" err="1"/>
              <a:t>vrijednosti</a:t>
            </a:r>
            <a:r>
              <a:rPr lang="en-US" b="1" dirty="0"/>
              <a:t> </a:t>
            </a:r>
            <a:r>
              <a:rPr lang="en-US" b="1" dirty="0" err="1"/>
              <a:t>jednog</a:t>
            </a:r>
            <a:r>
              <a:rPr lang="en-US" b="1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više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, </a:t>
            </a:r>
            <a:r>
              <a:rPr lang="en-US" dirty="0" err="1"/>
              <a:t>sustavna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pilot </a:t>
            </a:r>
            <a:r>
              <a:rPr lang="en-US" dirty="0" err="1"/>
              <a:t>rješenja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više</a:t>
            </a:r>
            <a:r>
              <a:rPr lang="en-US" dirty="0"/>
              <a:t> </a:t>
            </a:r>
            <a:r>
              <a:rPr lang="en-US" dirty="0" err="1"/>
              <a:t>društvenih</a:t>
            </a:r>
            <a:r>
              <a:rPr lang="en-US" dirty="0"/>
              <a:t> </a:t>
            </a:r>
            <a:r>
              <a:rPr lang="en-US" dirty="0" err="1"/>
              <a:t>izazova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sinergijski</a:t>
            </a:r>
            <a:r>
              <a:rPr lang="en-US" dirty="0"/>
              <a:t> </a:t>
            </a:r>
            <a:r>
              <a:rPr lang="en-US" dirty="0" err="1"/>
              <a:t>djeluje</a:t>
            </a:r>
            <a:r>
              <a:rPr lang="en-US" dirty="0"/>
              <a:t> u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učinka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područja</a:t>
            </a:r>
            <a:r>
              <a:rPr lang="en-US" dirty="0"/>
              <a:t>. (</a:t>
            </a:r>
            <a:r>
              <a:rPr lang="en-US" dirty="0" err="1"/>
              <a:t>definicija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Priručnika</a:t>
            </a:r>
            <a:r>
              <a:rPr lang="en-US" dirty="0"/>
              <a:t> o </a:t>
            </a:r>
            <a:r>
              <a:rPr lang="en-US" dirty="0" err="1"/>
              <a:t>strateškom</a:t>
            </a:r>
            <a:r>
              <a:rPr lang="en-US" dirty="0"/>
              <a:t> </a:t>
            </a:r>
            <a:r>
              <a:rPr lang="en-US" dirty="0" err="1"/>
              <a:t>planiranju,MRRFEU</a:t>
            </a:r>
            <a:r>
              <a:rPr lang="en-US" dirty="0"/>
              <a:t>, </a:t>
            </a:r>
            <a:r>
              <a:rPr lang="en-US" dirty="0" err="1"/>
              <a:t>svibanj</a:t>
            </a:r>
            <a:r>
              <a:rPr lang="en-US" dirty="0"/>
              <a:t> 2020)</a:t>
            </a:r>
          </a:p>
          <a:p>
            <a:pPr marL="0" indent="0">
              <a:buNone/>
            </a:pPr>
            <a:r>
              <a:rPr lang="en-US" b="1" dirty="0"/>
              <a:t>-</a:t>
            </a:r>
            <a:r>
              <a:rPr lang="en-US" b="1" dirty="0" err="1"/>
              <a:t>Razvojni</a:t>
            </a:r>
            <a:r>
              <a:rPr lang="en-US" b="1" dirty="0"/>
              <a:t> </a:t>
            </a:r>
            <a:r>
              <a:rPr lang="en-US" b="1" dirty="0" err="1"/>
              <a:t>projekt-</a:t>
            </a:r>
            <a:r>
              <a:rPr lang="en-US" dirty="0" err="1"/>
              <a:t>projekt</a:t>
            </a:r>
            <a:r>
              <a:rPr lang="en-US" b="1" dirty="0"/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nositelj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tijelo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pridonosi</a:t>
            </a:r>
            <a:r>
              <a:rPr lang="en-US" dirty="0"/>
              <a:t> </a:t>
            </a:r>
            <a:r>
              <a:rPr lang="en-US" b="1" dirty="0" err="1"/>
              <a:t>postizanju</a:t>
            </a:r>
            <a:r>
              <a:rPr lang="en-US" b="1" dirty="0"/>
              <a:t> </a:t>
            </a:r>
            <a:r>
              <a:rPr lang="en-US" b="1" dirty="0" err="1"/>
              <a:t>razvojnih</a:t>
            </a:r>
            <a:r>
              <a:rPr lang="en-US" b="1" dirty="0"/>
              <a:t> </a:t>
            </a:r>
            <a:r>
              <a:rPr lang="en-US" b="1" dirty="0" err="1"/>
              <a:t>smjerova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strateških</a:t>
            </a:r>
            <a:r>
              <a:rPr lang="en-US" b="1" dirty="0"/>
              <a:t> </a:t>
            </a:r>
            <a:r>
              <a:rPr lang="en-US" b="1" dirty="0" err="1"/>
              <a:t>ciljeva</a:t>
            </a:r>
            <a:r>
              <a:rPr lang="en-US" b="1" dirty="0"/>
              <a:t> </a:t>
            </a:r>
            <a:r>
              <a:rPr lang="en-US" b="1" dirty="0" err="1"/>
              <a:t>definiranih</a:t>
            </a:r>
            <a:r>
              <a:rPr lang="en-US" b="1" dirty="0"/>
              <a:t> u </a:t>
            </a:r>
            <a:r>
              <a:rPr lang="en-US" b="1" dirty="0" err="1"/>
              <a:t>okviru</a:t>
            </a:r>
            <a:r>
              <a:rPr lang="en-US" b="1" dirty="0"/>
              <a:t> </a:t>
            </a:r>
            <a:r>
              <a:rPr lang="en-US" b="1" dirty="0" err="1"/>
              <a:t>akata</a:t>
            </a:r>
            <a:r>
              <a:rPr lang="en-US" b="1" dirty="0"/>
              <a:t> </a:t>
            </a:r>
            <a:r>
              <a:rPr lang="en-US" b="1" dirty="0" err="1"/>
              <a:t>strateškog</a:t>
            </a:r>
            <a:r>
              <a:rPr lang="en-US" b="1" dirty="0"/>
              <a:t> </a:t>
            </a:r>
            <a:r>
              <a:rPr lang="en-US" b="1" dirty="0" err="1"/>
              <a:t>planiranja</a:t>
            </a:r>
            <a:r>
              <a:rPr lang="en-US" dirty="0"/>
              <a:t> od </a:t>
            </a:r>
            <a:r>
              <a:rPr lang="en-US" dirty="0" err="1"/>
              <a:t>nacionalnog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, od </a:t>
            </a:r>
            <a:r>
              <a:rPr lang="en-US" dirty="0" err="1"/>
              <a:t>značaja</a:t>
            </a:r>
            <a:r>
              <a:rPr lang="en-US" dirty="0"/>
              <a:t> za </a:t>
            </a:r>
            <a:r>
              <a:rPr lang="en-US" dirty="0" err="1"/>
              <a:t>jedinice</a:t>
            </a:r>
            <a:r>
              <a:rPr lang="en-US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područne</a:t>
            </a:r>
            <a:r>
              <a:rPr lang="en-US" dirty="0"/>
              <a:t> (</a:t>
            </a:r>
            <a:r>
              <a:rPr lang="en-US" dirty="0" err="1"/>
              <a:t>regionalne</a:t>
            </a:r>
            <a:r>
              <a:rPr lang="en-US" dirty="0"/>
              <a:t>) </a:t>
            </a:r>
            <a:r>
              <a:rPr lang="en-US" dirty="0" err="1"/>
              <a:t>samouprave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s </a:t>
            </a:r>
            <a:r>
              <a:rPr lang="en-US" dirty="0" err="1"/>
              <a:t>okvirom</a:t>
            </a:r>
            <a:r>
              <a:rPr lang="en-US" dirty="0"/>
              <a:t> za </a:t>
            </a:r>
            <a:r>
              <a:rPr lang="en-US" dirty="0" err="1"/>
              <a:t>gospodarsko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EU </a:t>
            </a:r>
            <a:r>
              <a:rPr lang="en-US" dirty="0" err="1"/>
              <a:t>i</a:t>
            </a:r>
            <a:r>
              <a:rPr lang="en-US" dirty="0"/>
              <a:t> s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EU.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A23E7D8-892B-4968-9A6C-F883C258BD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9D00CF4A-EC5A-499C-A6E2-C9F34DCA83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6497975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07CC0-D0AB-7D1E-D11A-B1FBECE36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11933" cy="1325563"/>
          </a:xfrm>
        </p:spPr>
        <p:txBody>
          <a:bodyPr>
            <a:normAutofit fontScale="90000"/>
          </a:bodyPr>
          <a:lstStyle/>
          <a:p>
            <a:r>
              <a:rPr lang="en-HR" sz="3600" b="1" dirty="0"/>
              <a:t>Terminski plan županijskih strateških projekata </a:t>
            </a:r>
            <a:r>
              <a:rPr lang="en-HR" sz="3600" b="1" dirty="0">
                <a:solidFill>
                  <a:srgbClr val="0070C0"/>
                </a:solidFill>
              </a:rPr>
              <a:t>iz nadležnosti </a:t>
            </a:r>
            <a:r>
              <a:rPr lang="en-HR" sz="3600" b="1" dirty="0"/>
              <a:t>J(P)RS </a:t>
            </a:r>
            <a:r>
              <a:rPr lang="en-US" sz="3600" b="1" dirty="0" err="1"/>
              <a:t>iz</a:t>
            </a:r>
            <a:r>
              <a:rPr lang="en-US" sz="3600" b="1" dirty="0"/>
              <a:t> </a:t>
            </a:r>
            <a:r>
              <a:rPr lang="en-US" sz="3600" b="1" dirty="0" err="1"/>
              <a:t>nadležnosti</a:t>
            </a:r>
            <a:r>
              <a:rPr lang="en-US" sz="3600" b="1" dirty="0"/>
              <a:t> J(P) RS </a:t>
            </a:r>
            <a:r>
              <a:rPr lang="en-US" sz="3600" b="1" dirty="0" err="1"/>
              <a:t>ili</a:t>
            </a:r>
            <a:r>
              <a:rPr lang="en-US" sz="3600" b="1" dirty="0"/>
              <a:t> </a:t>
            </a:r>
            <a:r>
              <a:rPr lang="en-US" sz="3600" b="1" dirty="0" err="1"/>
              <a:t>povezanih</a:t>
            </a:r>
            <a:r>
              <a:rPr lang="en-US" sz="3600" b="1" dirty="0"/>
              <a:t> </a:t>
            </a:r>
            <a:r>
              <a:rPr lang="en-US" sz="3600" b="1" dirty="0" err="1"/>
              <a:t>tijela</a:t>
            </a:r>
            <a:r>
              <a:rPr lang="en-US" sz="3600" b="1" dirty="0"/>
              <a:t> (</a:t>
            </a:r>
            <a:r>
              <a:rPr lang="en-US" sz="3600" b="1" dirty="0" err="1"/>
              <a:t>iz</a:t>
            </a:r>
            <a:r>
              <a:rPr lang="en-US" sz="3600" b="1" dirty="0"/>
              <a:t> </a:t>
            </a:r>
            <a:r>
              <a:rPr lang="en-US" sz="3600" b="1" dirty="0" err="1"/>
              <a:t>Uputa</a:t>
            </a:r>
            <a:r>
              <a:rPr lang="en-US" sz="3600" b="1" dirty="0"/>
              <a:t>)</a:t>
            </a:r>
            <a:endParaRPr lang="en-HR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CCFFC-278F-C1E8-AB63-34889FAEC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strateški</a:t>
            </a:r>
            <a:r>
              <a:rPr lang="en-US" dirty="0"/>
              <a:t> </a:t>
            </a:r>
            <a:r>
              <a:rPr lang="en-US" dirty="0" err="1"/>
              <a:t>projekti</a:t>
            </a:r>
            <a:r>
              <a:rPr lang="en-US" dirty="0"/>
              <a:t> </a:t>
            </a:r>
            <a:r>
              <a:rPr lang="en-US" b="1" dirty="0" err="1"/>
              <a:t>utvrđeni</a:t>
            </a:r>
            <a:r>
              <a:rPr lang="en-US" b="1" dirty="0"/>
              <a:t> razvojnim </a:t>
            </a:r>
            <a:r>
              <a:rPr lang="en-US" b="1" dirty="0" err="1"/>
              <a:t>sporazumom</a:t>
            </a:r>
            <a:r>
              <a:rPr lang="en-US" b="1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b="1" dirty="0" err="1"/>
              <a:t>prijedlozi</a:t>
            </a:r>
            <a:r>
              <a:rPr lang="en-US" b="1" dirty="0"/>
              <a:t> </a:t>
            </a:r>
            <a:r>
              <a:rPr lang="en-US" b="1" dirty="0" err="1"/>
              <a:t>strateških</a:t>
            </a:r>
            <a:r>
              <a:rPr lang="en-US" b="1" dirty="0"/>
              <a:t> </a:t>
            </a:r>
            <a:r>
              <a:rPr lang="en-US" b="1" dirty="0" err="1"/>
              <a:t>projekata</a:t>
            </a:r>
            <a:r>
              <a:rPr lang="en-US" b="1" dirty="0"/>
              <a:t> </a:t>
            </a:r>
            <a:r>
              <a:rPr lang="en-US" dirty="0" err="1"/>
              <a:t>važnih</a:t>
            </a:r>
            <a:r>
              <a:rPr lang="en-US" dirty="0"/>
              <a:t> za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županije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urbanog</a:t>
            </a:r>
            <a:r>
              <a:rPr lang="en-US" dirty="0"/>
              <a:t> </a:t>
            </a:r>
            <a:r>
              <a:rPr lang="en-US" dirty="0" err="1"/>
              <a:t>područja</a:t>
            </a:r>
            <a:r>
              <a:rPr lang="en-US" dirty="0"/>
              <a:t> </a:t>
            </a:r>
            <a:r>
              <a:rPr lang="en-US" b="1" dirty="0"/>
              <a:t>koji </a:t>
            </a:r>
            <a:r>
              <a:rPr lang="en-US" b="1" dirty="0" err="1"/>
              <a:t>izravno</a:t>
            </a:r>
            <a:r>
              <a:rPr lang="en-US" b="1" dirty="0"/>
              <a:t> </a:t>
            </a:r>
            <a:r>
              <a:rPr lang="en-US" b="1" dirty="0" err="1"/>
              <a:t>doprinose</a:t>
            </a:r>
            <a:r>
              <a:rPr lang="en-US" b="1" dirty="0"/>
              <a:t> </a:t>
            </a:r>
            <a:r>
              <a:rPr lang="en-US" b="1" dirty="0" err="1"/>
              <a:t>ostvarenju</a:t>
            </a:r>
            <a:r>
              <a:rPr lang="en-US" b="1" dirty="0"/>
              <a:t> </a:t>
            </a:r>
            <a:r>
              <a:rPr lang="en-US" b="1" dirty="0" err="1"/>
              <a:t>posebnih</a:t>
            </a:r>
            <a:r>
              <a:rPr lang="en-US" b="1" dirty="0"/>
              <a:t> </a:t>
            </a:r>
            <a:r>
              <a:rPr lang="en-US" b="1" dirty="0" err="1"/>
              <a:t>ciljeva</a:t>
            </a:r>
            <a:r>
              <a:rPr lang="en-US" dirty="0"/>
              <a:t> </a:t>
            </a:r>
            <a:r>
              <a:rPr lang="en-US" dirty="0" err="1"/>
              <a:t>utvrđenih</a:t>
            </a:r>
            <a:r>
              <a:rPr lang="en-US" dirty="0"/>
              <a:t> </a:t>
            </a:r>
            <a:r>
              <a:rPr lang="en-US" b="1" dirty="0"/>
              <a:t>u </a:t>
            </a:r>
            <a:r>
              <a:rPr lang="en-US" b="1" dirty="0" err="1"/>
              <a:t>planu</a:t>
            </a:r>
            <a:r>
              <a:rPr lang="en-US" b="1" dirty="0"/>
              <a:t> </a:t>
            </a:r>
            <a:r>
              <a:rPr lang="en-US" b="1" dirty="0" err="1"/>
              <a:t>razvoja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dijelu</a:t>
            </a:r>
            <a:r>
              <a:rPr lang="en-US" dirty="0"/>
              <a:t> </a:t>
            </a:r>
            <a:r>
              <a:rPr lang="en-US" dirty="0" err="1"/>
              <a:t>sadržaja</a:t>
            </a:r>
            <a:r>
              <a:rPr lang="en-US" dirty="0"/>
              <a:t> </a:t>
            </a:r>
            <a:r>
              <a:rPr lang="en-US" dirty="0" err="1"/>
              <a:t>nositelj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za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strateški</a:t>
            </a:r>
            <a:r>
              <a:rPr lang="en-US" dirty="0"/>
              <a:t> </a:t>
            </a:r>
            <a:r>
              <a:rPr lang="en-US" dirty="0" err="1"/>
              <a:t>projekt</a:t>
            </a:r>
            <a:r>
              <a:rPr lang="en-US" dirty="0"/>
              <a:t> </a:t>
            </a:r>
            <a:r>
              <a:rPr lang="en-US" dirty="0" err="1"/>
              <a:t>navodi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HR" dirty="0"/>
              <a:t>- </a:t>
            </a:r>
            <a:r>
              <a:rPr lang="en-US" dirty="0" err="1"/>
              <a:t>kratki</a:t>
            </a:r>
            <a:r>
              <a:rPr lang="en-US" dirty="0"/>
              <a:t>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svrhe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način</a:t>
            </a:r>
            <a:r>
              <a:rPr lang="en-US" dirty="0"/>
              <a:t> </a:t>
            </a:r>
            <a:r>
              <a:rPr lang="en-US" dirty="0" err="1"/>
              <a:t>doprinosa</a:t>
            </a:r>
            <a:r>
              <a:rPr lang="en-US" dirty="0"/>
              <a:t> </a:t>
            </a:r>
            <a:r>
              <a:rPr lang="en-US" dirty="0" err="1"/>
              <a:t>ostvarenju</a:t>
            </a:r>
            <a:r>
              <a:rPr lang="en-US" dirty="0"/>
              <a:t> </a:t>
            </a:r>
            <a:r>
              <a:rPr lang="en-US" dirty="0" err="1"/>
              <a:t>pojedinog</a:t>
            </a:r>
            <a:r>
              <a:rPr lang="en-US" dirty="0"/>
              <a:t> </a:t>
            </a:r>
            <a:r>
              <a:rPr lang="en-US" dirty="0" err="1"/>
              <a:t>posebnog</a:t>
            </a:r>
            <a:r>
              <a:rPr lang="en-US" dirty="0"/>
              <a:t> </a:t>
            </a:r>
            <a:r>
              <a:rPr lang="en-US" dirty="0" err="1"/>
              <a:t>cilja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podatak</a:t>
            </a:r>
            <a:r>
              <a:rPr lang="en-US" dirty="0"/>
              <a:t> o </a:t>
            </a:r>
            <a:r>
              <a:rPr lang="en-US" dirty="0" err="1"/>
              <a:t>doprinosu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</a:t>
            </a:r>
            <a:r>
              <a:rPr lang="en-US" dirty="0" err="1"/>
              <a:t>ostvarenju</a:t>
            </a:r>
            <a:r>
              <a:rPr lang="en-US" dirty="0"/>
              <a:t> </a:t>
            </a:r>
            <a:r>
              <a:rPr lang="en-US" dirty="0" err="1"/>
              <a:t>pojedinog</a:t>
            </a:r>
            <a:r>
              <a:rPr lang="en-US" dirty="0"/>
              <a:t> </a:t>
            </a:r>
            <a:r>
              <a:rPr lang="en-US" dirty="0" err="1"/>
              <a:t>posebnog</a:t>
            </a:r>
            <a:r>
              <a:rPr lang="en-US" dirty="0"/>
              <a:t> </a:t>
            </a:r>
            <a:r>
              <a:rPr lang="en-US" dirty="0" err="1"/>
              <a:t>cilja</a:t>
            </a:r>
            <a:r>
              <a:rPr lang="en-US" dirty="0"/>
              <a:t> u </a:t>
            </a:r>
            <a:r>
              <a:rPr lang="en-US" dirty="0" err="1"/>
              <a:t>planu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podatak</a:t>
            </a:r>
            <a:r>
              <a:rPr lang="en-US" dirty="0"/>
              <a:t> o </a:t>
            </a:r>
            <a:r>
              <a:rPr lang="en-US" dirty="0" err="1"/>
              <a:t>nositelju</a:t>
            </a:r>
            <a:r>
              <a:rPr lang="en-US" dirty="0"/>
              <a:t> </a:t>
            </a:r>
            <a:r>
              <a:rPr lang="en-US" dirty="0" err="1"/>
              <a:t>provedbe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lokaciji</a:t>
            </a:r>
            <a:r>
              <a:rPr lang="en-US" dirty="0"/>
              <a:t> </a:t>
            </a:r>
            <a:r>
              <a:rPr lang="en-US" dirty="0" err="1"/>
              <a:t>provedbe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planiranim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/>
              <a:t>početka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završetka</a:t>
            </a:r>
            <a:r>
              <a:rPr lang="en-US" dirty="0"/>
              <a:t> </a:t>
            </a:r>
            <a:r>
              <a:rPr lang="en-US" dirty="0" err="1"/>
              <a:t>provedbe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ključnim</a:t>
            </a:r>
            <a:r>
              <a:rPr lang="en-US" dirty="0"/>
              <a:t> </a:t>
            </a:r>
            <a:r>
              <a:rPr lang="en-US" dirty="0" err="1"/>
              <a:t>točkama</a:t>
            </a:r>
            <a:r>
              <a:rPr lang="en-US" dirty="0"/>
              <a:t> </a:t>
            </a:r>
            <a:r>
              <a:rPr lang="en-US" dirty="0" err="1"/>
              <a:t>ostvarenja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, s </a:t>
            </a:r>
            <a:r>
              <a:rPr lang="en-US" dirty="0" err="1"/>
              <a:t>planiranim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/>
              <a:t>postignuća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ukupnu</a:t>
            </a:r>
            <a:r>
              <a:rPr lang="en-US" dirty="0"/>
              <a:t> </a:t>
            </a:r>
            <a:r>
              <a:rPr lang="en-US" dirty="0" err="1"/>
              <a:t>procijenjenu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s </a:t>
            </a:r>
            <a:r>
              <a:rPr lang="en-US" dirty="0" err="1"/>
              <a:t>naznačenim</a:t>
            </a:r>
            <a:r>
              <a:rPr lang="en-US" dirty="0"/>
              <a:t> </a:t>
            </a:r>
            <a:r>
              <a:rPr lang="en-US" dirty="0" err="1"/>
              <a:t>proračunskim</a:t>
            </a:r>
            <a:r>
              <a:rPr lang="en-US" dirty="0"/>
              <a:t> </a:t>
            </a:r>
            <a:r>
              <a:rPr lang="en-US" dirty="0" err="1"/>
              <a:t>pozicijama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će</a:t>
            </a:r>
            <a:r>
              <a:rPr lang="en-US" dirty="0"/>
              <a:t> se </a:t>
            </a:r>
            <a:r>
              <a:rPr lang="en-US" dirty="0" err="1"/>
              <a:t>planirati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za </a:t>
            </a:r>
            <a:r>
              <a:rPr lang="en-US" dirty="0" err="1"/>
              <a:t>provedbu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F4562DF-0C1F-4BB8-AB04-95312E8A2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3240" y="793031"/>
            <a:ext cx="907878" cy="82674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FEE9A55F-F59C-445C-A3AF-816C47F1D8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8640248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80950-8FE5-045F-88D1-EE8CB4DD0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982200" cy="1325563"/>
          </a:xfrm>
        </p:spPr>
        <p:txBody>
          <a:bodyPr>
            <a:noAutofit/>
          </a:bodyPr>
          <a:lstStyle/>
          <a:p>
            <a:r>
              <a:rPr lang="en-HR" sz="3200" b="1" dirty="0"/>
              <a:t>Terminski plan županijskih strateških projekata </a:t>
            </a:r>
            <a:r>
              <a:rPr lang="en-HR" sz="3200" b="1" dirty="0">
                <a:solidFill>
                  <a:srgbClr val="0070C0"/>
                </a:solidFill>
              </a:rPr>
              <a:t>iz nadležnosti </a:t>
            </a:r>
            <a:r>
              <a:rPr lang="en-HR" sz="3200" b="1" dirty="0"/>
              <a:t>J(P)RS </a:t>
            </a:r>
            <a:r>
              <a:rPr lang="en-US" sz="3200" b="1" dirty="0" err="1"/>
              <a:t>iz</a:t>
            </a:r>
            <a:r>
              <a:rPr lang="en-US" sz="3200" b="1" dirty="0"/>
              <a:t> </a:t>
            </a:r>
            <a:r>
              <a:rPr lang="en-US" sz="3200" b="1" dirty="0" err="1"/>
              <a:t>nadležnosti</a:t>
            </a:r>
            <a:r>
              <a:rPr lang="en-US" sz="3200" b="1" dirty="0"/>
              <a:t> J(P) RS </a:t>
            </a:r>
            <a:r>
              <a:rPr lang="en-US" sz="3200" b="1" dirty="0" err="1"/>
              <a:t>ili</a:t>
            </a:r>
            <a:r>
              <a:rPr lang="en-US" sz="3200" b="1" dirty="0"/>
              <a:t> </a:t>
            </a:r>
            <a:r>
              <a:rPr lang="en-US" sz="3200" b="1" dirty="0" err="1"/>
              <a:t>povezanih</a:t>
            </a:r>
            <a:r>
              <a:rPr lang="en-US" sz="3200" b="1" dirty="0"/>
              <a:t> </a:t>
            </a:r>
            <a:r>
              <a:rPr lang="en-US" sz="3200" b="1" dirty="0" err="1"/>
              <a:t>tijela</a:t>
            </a:r>
            <a:r>
              <a:rPr lang="en-US" sz="3200" b="1" dirty="0"/>
              <a:t> (</a:t>
            </a:r>
            <a:r>
              <a:rPr lang="en-US" sz="3200" b="1" dirty="0" err="1"/>
              <a:t>iz</a:t>
            </a:r>
            <a:r>
              <a:rPr lang="en-US" sz="3200" b="1" dirty="0"/>
              <a:t> </a:t>
            </a:r>
            <a:r>
              <a:rPr lang="en-US" sz="3200" b="1" dirty="0" err="1"/>
              <a:t>Uputa</a:t>
            </a:r>
            <a:r>
              <a:rPr lang="en-US" sz="3200" b="1" dirty="0"/>
              <a:t>)</a:t>
            </a:r>
            <a:endParaRPr lang="en-HR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68886-51B6-3DA7-EA3E-365A36F85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42242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NAPOMENA</a:t>
            </a:r>
            <a:r>
              <a:rPr lang="en-US" dirty="0"/>
              <a:t>: </a:t>
            </a:r>
            <a:r>
              <a:rPr lang="en-US" i="1" dirty="0" err="1"/>
              <a:t>imajte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umu</a:t>
            </a:r>
            <a:r>
              <a:rPr lang="en-US" i="1" dirty="0"/>
              <a:t> </a:t>
            </a:r>
            <a:r>
              <a:rPr lang="en-US" b="1" i="1" dirty="0" err="1"/>
              <a:t>kako</a:t>
            </a:r>
            <a:r>
              <a:rPr lang="en-US" b="1" i="1" dirty="0"/>
              <a:t> </a:t>
            </a:r>
            <a:r>
              <a:rPr lang="en-US" b="1" i="1" dirty="0" err="1"/>
              <a:t>nije</a:t>
            </a:r>
            <a:r>
              <a:rPr lang="en-US" b="1" i="1" dirty="0"/>
              <a:t> </a:t>
            </a:r>
            <a:r>
              <a:rPr lang="en-US" b="1" i="1" dirty="0" err="1"/>
              <a:t>propisan</a:t>
            </a:r>
            <a:r>
              <a:rPr lang="en-US" b="1" i="1" dirty="0"/>
              <a:t> </a:t>
            </a:r>
            <a:r>
              <a:rPr lang="en-US" b="1" i="1" dirty="0" err="1"/>
              <a:t>najmanji</a:t>
            </a:r>
            <a:r>
              <a:rPr lang="en-US" b="1" i="1" dirty="0"/>
              <a:t>, </a:t>
            </a:r>
            <a:r>
              <a:rPr lang="en-US" b="1" i="1" dirty="0" err="1"/>
              <a:t>niti</a:t>
            </a:r>
            <a:r>
              <a:rPr lang="en-US" b="1" i="1" dirty="0"/>
              <a:t> </a:t>
            </a:r>
            <a:r>
              <a:rPr lang="en-US" b="1" i="1" dirty="0" err="1"/>
              <a:t>najveći</a:t>
            </a:r>
            <a:r>
              <a:rPr lang="en-US" b="1" i="1" dirty="0"/>
              <a:t> </a:t>
            </a:r>
            <a:r>
              <a:rPr lang="en-US" b="1" i="1" dirty="0" err="1"/>
              <a:t>broj</a:t>
            </a:r>
            <a:r>
              <a:rPr lang="en-US" b="1" i="1" dirty="0"/>
              <a:t> </a:t>
            </a:r>
            <a:r>
              <a:rPr lang="en-US" b="1" i="1" dirty="0" err="1"/>
              <a:t>strateških</a:t>
            </a:r>
            <a:r>
              <a:rPr lang="en-US" b="1" i="1" dirty="0"/>
              <a:t> </a:t>
            </a:r>
            <a:r>
              <a:rPr lang="en-US" b="1" i="1" dirty="0" err="1"/>
              <a:t>projekata</a:t>
            </a:r>
            <a:r>
              <a:rPr lang="en-US" b="1" i="1" dirty="0"/>
              <a:t> </a:t>
            </a:r>
            <a:r>
              <a:rPr lang="en-US" i="1" dirty="0"/>
              <a:t>JP(R)S koji je </a:t>
            </a:r>
            <a:r>
              <a:rPr lang="en-US" i="1" dirty="0" err="1"/>
              <a:t>moguće</a:t>
            </a:r>
            <a:r>
              <a:rPr lang="en-US" i="1" dirty="0"/>
              <a:t> </a:t>
            </a:r>
            <a:r>
              <a:rPr lang="en-US" i="1" dirty="0" err="1"/>
              <a:t>unijeti</a:t>
            </a:r>
            <a:r>
              <a:rPr lang="en-US" i="1" dirty="0"/>
              <a:t> u </a:t>
            </a:r>
            <a:r>
              <a:rPr lang="en-US" i="1" dirty="0" err="1"/>
              <a:t>terminski</a:t>
            </a:r>
            <a:r>
              <a:rPr lang="en-US" i="1" dirty="0"/>
              <a:t> plan </a:t>
            </a:r>
            <a:r>
              <a:rPr lang="en-US" i="1" dirty="0" err="1"/>
              <a:t>provedbe</a:t>
            </a:r>
            <a:r>
              <a:rPr lang="en-US" i="1" dirty="0"/>
              <a:t>. </a:t>
            </a:r>
          </a:p>
          <a:p>
            <a:pPr marL="0" indent="0">
              <a:buNone/>
            </a:pPr>
            <a:r>
              <a:rPr lang="en-US" i="1" dirty="0" err="1"/>
              <a:t>Preporuka</a:t>
            </a:r>
            <a:r>
              <a:rPr lang="en-US" i="1" dirty="0"/>
              <a:t> je </a:t>
            </a:r>
            <a:r>
              <a:rPr lang="en-US" b="1" i="1" dirty="0" err="1"/>
              <a:t>biti</a:t>
            </a:r>
            <a:r>
              <a:rPr lang="en-US" b="1" i="1" dirty="0"/>
              <a:t> </a:t>
            </a:r>
            <a:r>
              <a:rPr lang="en-US" b="1" i="1" dirty="0" err="1"/>
              <a:t>racionalan</a:t>
            </a:r>
            <a:r>
              <a:rPr lang="en-US" b="1" i="1" dirty="0"/>
              <a:t> </a:t>
            </a:r>
            <a:r>
              <a:rPr lang="en-US" i="1" dirty="0" err="1"/>
              <a:t>prilikom</a:t>
            </a:r>
            <a:r>
              <a:rPr lang="en-US" i="1" dirty="0"/>
              <a:t> </a:t>
            </a:r>
            <a:r>
              <a:rPr lang="en-US" i="1" dirty="0" err="1"/>
              <a:t>utvrđivanja</a:t>
            </a:r>
            <a:r>
              <a:rPr lang="en-US" i="1" dirty="0"/>
              <a:t> </a:t>
            </a:r>
            <a:r>
              <a:rPr lang="en-US" i="1" dirty="0" err="1"/>
              <a:t>strateških</a:t>
            </a:r>
            <a:r>
              <a:rPr lang="en-US" i="1" dirty="0"/>
              <a:t> </a:t>
            </a:r>
            <a:r>
              <a:rPr lang="en-US" i="1" dirty="0" err="1"/>
              <a:t>projekata</a:t>
            </a:r>
            <a:r>
              <a:rPr lang="en-US" i="1" dirty="0"/>
              <a:t> u </a:t>
            </a:r>
            <a:r>
              <a:rPr lang="en-US" i="1" dirty="0" err="1"/>
              <a:t>terminskom</a:t>
            </a:r>
            <a:r>
              <a:rPr lang="en-US" i="1" dirty="0"/>
              <a:t> </a:t>
            </a:r>
            <a:r>
              <a:rPr lang="en-US" i="1" dirty="0" err="1"/>
              <a:t>planu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koncentrirati</a:t>
            </a:r>
            <a:r>
              <a:rPr lang="en-US" i="1" dirty="0"/>
              <a:t> se </a:t>
            </a:r>
            <a:r>
              <a:rPr lang="en-US" i="1" dirty="0" err="1"/>
              <a:t>samo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b="1" i="1" dirty="0" err="1"/>
              <a:t>ključne</a:t>
            </a:r>
            <a:r>
              <a:rPr lang="en-US" b="1" i="1" dirty="0"/>
              <a:t> </a:t>
            </a:r>
            <a:r>
              <a:rPr lang="en-US" b="1" i="1" dirty="0" err="1"/>
              <a:t>projekte</a:t>
            </a:r>
            <a:r>
              <a:rPr lang="en-US" i="1" dirty="0"/>
              <a:t>.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b="1" i="1" dirty="0" err="1"/>
              <a:t>Imajte</a:t>
            </a:r>
            <a:r>
              <a:rPr lang="en-US" b="1" i="1" dirty="0"/>
              <a:t> </a:t>
            </a:r>
            <a:r>
              <a:rPr lang="en-US" b="1" i="1" dirty="0" err="1"/>
              <a:t>na</a:t>
            </a:r>
            <a:r>
              <a:rPr lang="en-US" b="1" i="1" dirty="0"/>
              <a:t> </a:t>
            </a:r>
            <a:r>
              <a:rPr lang="en-US" b="1" i="1" dirty="0" err="1"/>
              <a:t>umu</a:t>
            </a:r>
            <a:r>
              <a:rPr lang="en-US" b="1" i="1" dirty="0"/>
              <a:t> </a:t>
            </a:r>
            <a:r>
              <a:rPr lang="en-US" b="1" i="1" dirty="0" err="1"/>
              <a:t>kako</a:t>
            </a:r>
            <a:r>
              <a:rPr lang="en-US" b="1" i="1" dirty="0"/>
              <a:t> je </a:t>
            </a:r>
            <a:r>
              <a:rPr lang="en-US" b="1" i="1" dirty="0" err="1"/>
              <a:t>potrebno</a:t>
            </a:r>
            <a:r>
              <a:rPr lang="en-US" b="1" i="1" dirty="0"/>
              <a:t> </a:t>
            </a:r>
            <a:r>
              <a:rPr lang="en-US" b="1" i="1" dirty="0" err="1"/>
              <a:t>osigurati</a:t>
            </a:r>
            <a:r>
              <a:rPr lang="en-US" b="1" i="1" dirty="0"/>
              <a:t> </a:t>
            </a:r>
            <a:r>
              <a:rPr lang="en-US" b="1" i="1" dirty="0" err="1"/>
              <a:t>odgovarajuće</a:t>
            </a:r>
            <a:r>
              <a:rPr lang="en-US" b="1" i="1" dirty="0"/>
              <a:t> </a:t>
            </a:r>
            <a:r>
              <a:rPr lang="en-US" b="1" i="1" dirty="0" err="1"/>
              <a:t>resurse</a:t>
            </a:r>
            <a:r>
              <a:rPr lang="en-US" b="1" i="1" dirty="0"/>
              <a:t> za </a:t>
            </a:r>
            <a:r>
              <a:rPr lang="en-US" b="1" i="1" dirty="0" err="1"/>
              <a:t>provedbu</a:t>
            </a:r>
            <a:r>
              <a:rPr lang="en-US" b="1" i="1" dirty="0"/>
              <a:t> </a:t>
            </a:r>
            <a:r>
              <a:rPr lang="en-US" b="1" i="1" dirty="0" err="1"/>
              <a:t>utvrđenih</a:t>
            </a:r>
            <a:r>
              <a:rPr lang="en-US" b="1" i="1" dirty="0"/>
              <a:t> </a:t>
            </a:r>
            <a:r>
              <a:rPr lang="en-US" b="1" i="1" dirty="0" err="1"/>
              <a:t>strateških</a:t>
            </a:r>
            <a:r>
              <a:rPr lang="en-US" b="1" i="1" dirty="0"/>
              <a:t> </a:t>
            </a:r>
            <a:r>
              <a:rPr lang="en-US" b="1" i="1" dirty="0" err="1"/>
              <a:t>projekata</a:t>
            </a:r>
            <a:r>
              <a:rPr lang="en-US" b="1" i="1" dirty="0"/>
              <a:t> !</a:t>
            </a:r>
            <a:endParaRPr lang="en-US" b="1" dirty="0"/>
          </a:p>
          <a:p>
            <a:pPr marL="0" indent="0">
              <a:buNone/>
            </a:pPr>
            <a:endParaRPr lang="en-HR" dirty="0"/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8241E54B-76F9-6748-A981-6DD9147B8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532436"/>
            <a:ext cx="12193057" cy="1325564"/>
          </a:xfrm>
          <a:prstGeom prst="rect">
            <a:avLst/>
          </a:prstGeom>
          <a:effectLst>
            <a:softEdge rad="635000"/>
          </a:effectLst>
        </p:spPr>
      </p:pic>
      <p:pic>
        <p:nvPicPr>
          <p:cNvPr id="5" name="Slika 3">
            <a:extLst>
              <a:ext uri="{FF2B5EF4-FFF2-40B4-BE49-F238E27FC236}">
                <a16:creationId xmlns:a16="http://schemas.microsoft.com/office/drawing/2014/main" id="{141249C1-CDD7-53CC-1561-A4093D4EBC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3240" y="79303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157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C5E69556-9C22-49F8-9662-49000BCBD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B2644B-4F40-DD5C-4787-007131259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Ilija Cota, mag.iur.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F8CE3-1EBE-33FB-12F0-765A4E2BB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HR" dirty="0"/>
              <a:t>-savjetnik za strateške sektore u RA VSŽ-e od 02. mjeseca 2022. godine</a:t>
            </a:r>
          </a:p>
          <a:p>
            <a:pPr marL="0" indent="0">
              <a:buNone/>
            </a:pPr>
            <a:r>
              <a:rPr lang="en-HR" dirty="0"/>
              <a:t>-od 2012. godine - RA VSŽ-e (voditelj projekta,stručnjak za pravne poslove)</a:t>
            </a:r>
          </a:p>
          <a:p>
            <a:pPr marL="0" indent="0">
              <a:buNone/>
            </a:pPr>
            <a:r>
              <a:rPr lang="en-HR" dirty="0"/>
              <a:t>od 2016. - 2022. godine-direktor </a:t>
            </a:r>
            <a:r>
              <a:rPr lang="en-US" dirty="0" err="1"/>
              <a:t>i</a:t>
            </a:r>
            <a:r>
              <a:rPr lang="en-HR" dirty="0"/>
              <a:t> ravnatelj RA VSŽ-e</a:t>
            </a:r>
          </a:p>
          <a:p>
            <a:pPr marL="0" indent="0">
              <a:buNone/>
            </a:pPr>
            <a:r>
              <a:rPr lang="en-HR" dirty="0"/>
              <a:t>-voditelj Radne skupine za EU fondove </a:t>
            </a:r>
            <a:r>
              <a:rPr lang="en-US" dirty="0" err="1"/>
              <a:t>i</a:t>
            </a:r>
            <a:r>
              <a:rPr lang="en-HR" dirty="0"/>
              <a:t> međunarodnu suradnju HZŽ-a od 2018. godine</a:t>
            </a:r>
          </a:p>
          <a:p>
            <a:pPr marL="0" indent="0">
              <a:buNone/>
            </a:pPr>
            <a:r>
              <a:rPr lang="en-HR" dirty="0"/>
              <a:t>-od 2003. - 2008. godine - Međunarodna organizaciji za migracije (IOM) iz Ženeve (savjetnik)</a:t>
            </a:r>
          </a:p>
          <a:p>
            <a:pPr marL="0" indent="0">
              <a:buNone/>
            </a:pPr>
            <a:r>
              <a:rPr lang="en-HR" dirty="0"/>
              <a:t>-član Savjeta za Slavoniju, Baranju </a:t>
            </a:r>
            <a:r>
              <a:rPr lang="en-US" dirty="0" err="1"/>
              <a:t>i</a:t>
            </a:r>
            <a:r>
              <a:rPr lang="en-HR" dirty="0"/>
              <a:t> Srijem do 02.mjeseca 2022. godine</a:t>
            </a:r>
          </a:p>
          <a:p>
            <a:pPr marL="0" indent="0">
              <a:buNone/>
            </a:pPr>
            <a:r>
              <a:rPr lang="en-HR" dirty="0"/>
              <a:t>-od 2019. godine - član Vijeća za regionalni razvoj RH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B64BF3EC-42B7-453E-BE63-A3767A3E7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9672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00CE7A2F-3694-4246-89B5-AD1D6B29BB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4A7E60B-DD2A-C23E-6F67-DD9ED06C0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7275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Terminski</a:t>
            </a:r>
            <a:r>
              <a:rPr lang="en-US" sz="3600" b="1" dirty="0"/>
              <a:t> plan </a:t>
            </a:r>
            <a:r>
              <a:rPr lang="en-US" sz="3600" b="1" dirty="0" err="1"/>
              <a:t>provedbe</a:t>
            </a:r>
            <a:r>
              <a:rPr lang="en-US" sz="3600" b="1" dirty="0"/>
              <a:t> </a:t>
            </a:r>
            <a:r>
              <a:rPr lang="en-US" sz="3600" b="1" dirty="0" err="1"/>
              <a:t>strateških</a:t>
            </a:r>
            <a:r>
              <a:rPr lang="en-US" sz="3600" b="1" dirty="0"/>
              <a:t> </a:t>
            </a:r>
            <a:r>
              <a:rPr lang="en-US" sz="3600" b="1" dirty="0" err="1"/>
              <a:t>projekata</a:t>
            </a:r>
            <a:r>
              <a:rPr lang="en-US" sz="3600" b="1" dirty="0"/>
              <a:t> </a:t>
            </a:r>
            <a:r>
              <a:rPr lang="en-US" sz="3600" b="1" dirty="0" err="1"/>
              <a:t>važnih</a:t>
            </a:r>
            <a:r>
              <a:rPr lang="en-US" sz="3600" b="1" dirty="0"/>
              <a:t> za </a:t>
            </a:r>
            <a:r>
              <a:rPr lang="en-US" sz="3600" b="1" dirty="0" err="1"/>
              <a:t>razvoj</a:t>
            </a:r>
            <a:r>
              <a:rPr lang="en-US" sz="3600" b="1" dirty="0"/>
              <a:t> JP(R)S-a </a:t>
            </a:r>
            <a:r>
              <a:rPr lang="en-US" sz="3600" b="1" dirty="0" err="1"/>
              <a:t>čija</a:t>
            </a:r>
            <a:r>
              <a:rPr lang="en-US" sz="3600" b="1" dirty="0"/>
              <a:t> </a:t>
            </a:r>
            <a:r>
              <a:rPr lang="en-US" sz="3600" b="1" dirty="0" err="1"/>
              <a:t>provedba</a:t>
            </a:r>
            <a:r>
              <a:rPr lang="en-US" sz="3600" b="1" dirty="0"/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nije</a:t>
            </a:r>
            <a:r>
              <a:rPr lang="en-US" sz="3600" b="1" dirty="0">
                <a:solidFill>
                  <a:srgbClr val="0070C0"/>
                </a:solidFill>
              </a:rPr>
              <a:t> u </a:t>
            </a:r>
            <a:r>
              <a:rPr lang="en-US" sz="3600" b="1" dirty="0" err="1">
                <a:solidFill>
                  <a:srgbClr val="0070C0"/>
                </a:solidFill>
              </a:rPr>
              <a:t>nadležnosti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/>
              <a:t>JP(R)S-a </a:t>
            </a:r>
            <a:br>
              <a:rPr lang="en-US" sz="3600" dirty="0"/>
            </a:br>
            <a:endParaRPr lang="en-HR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8702C-6715-D020-3202-2DD670032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strateški</a:t>
            </a:r>
            <a:r>
              <a:rPr lang="en-US" dirty="0"/>
              <a:t> </a:t>
            </a:r>
            <a:r>
              <a:rPr lang="en-US" dirty="0" err="1"/>
              <a:t>projekti</a:t>
            </a:r>
            <a:r>
              <a:rPr lang="en-US" dirty="0"/>
              <a:t> </a:t>
            </a:r>
            <a:r>
              <a:rPr lang="en-US" b="1" dirty="0"/>
              <a:t>od </a:t>
            </a:r>
            <a:r>
              <a:rPr lang="en-US" b="1" dirty="0" err="1"/>
              <a:t>značaja</a:t>
            </a:r>
            <a:r>
              <a:rPr lang="en-US" dirty="0"/>
              <a:t> za JP(R)S </a:t>
            </a:r>
            <a:r>
              <a:rPr lang="en-US" dirty="0" err="1"/>
              <a:t>čija</a:t>
            </a:r>
            <a:r>
              <a:rPr lang="en-US" dirty="0"/>
              <a:t> </a:t>
            </a:r>
            <a:r>
              <a:rPr lang="en-US" dirty="0" err="1"/>
              <a:t>provedba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financiranje</a:t>
            </a:r>
            <a:r>
              <a:rPr lang="en-US" dirty="0"/>
              <a:t> </a:t>
            </a:r>
            <a:r>
              <a:rPr lang="en-US" b="1" dirty="0" err="1"/>
              <a:t>nisu</a:t>
            </a:r>
            <a:r>
              <a:rPr lang="en-US" b="1" dirty="0"/>
              <a:t> u </a:t>
            </a:r>
            <a:r>
              <a:rPr lang="en-US" b="1" dirty="0" err="1"/>
              <a:t>nadležnosti</a:t>
            </a:r>
            <a:r>
              <a:rPr lang="en-US" b="1" dirty="0"/>
              <a:t> </a:t>
            </a:r>
            <a:r>
              <a:rPr lang="en-US" dirty="0"/>
              <a:t>JP(R)S-a,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b="1" dirty="0" err="1"/>
              <a:t>utjecaj</a:t>
            </a:r>
            <a:r>
              <a:rPr lang="en-US" b="1" dirty="0"/>
              <a:t> je </a:t>
            </a:r>
            <a:r>
              <a:rPr lang="en-US" b="1" dirty="0" err="1"/>
              <a:t>značajan</a:t>
            </a:r>
            <a:r>
              <a:rPr lang="en-US" b="1" dirty="0"/>
              <a:t> </a:t>
            </a:r>
            <a:r>
              <a:rPr lang="en-US" dirty="0"/>
              <a:t>za </a:t>
            </a:r>
            <a:r>
              <a:rPr lang="en-US" dirty="0" err="1"/>
              <a:t>razvoj</a:t>
            </a:r>
            <a:r>
              <a:rPr lang="en-US" dirty="0"/>
              <a:t> JP(R)S-a, </a:t>
            </a:r>
            <a:r>
              <a:rPr lang="en-US" dirty="0" err="1"/>
              <a:t>tada</a:t>
            </a:r>
            <a:r>
              <a:rPr lang="en-US" dirty="0"/>
              <a:t> se </a:t>
            </a:r>
            <a:r>
              <a:rPr lang="en-US" dirty="0" err="1"/>
              <a:t>takvi</a:t>
            </a:r>
            <a:r>
              <a:rPr lang="en-US" dirty="0"/>
              <a:t> </a:t>
            </a:r>
            <a:r>
              <a:rPr lang="en-US" dirty="0" err="1"/>
              <a:t>strateški</a:t>
            </a:r>
            <a:r>
              <a:rPr lang="en-US" dirty="0"/>
              <a:t> </a:t>
            </a:r>
            <a:r>
              <a:rPr lang="en-US" dirty="0" err="1"/>
              <a:t>projekti</a:t>
            </a:r>
            <a:r>
              <a:rPr lang="en-US" dirty="0"/>
              <a:t> </a:t>
            </a:r>
            <a:r>
              <a:rPr lang="en-US" b="1" dirty="0" err="1"/>
              <a:t>navode</a:t>
            </a:r>
            <a:r>
              <a:rPr lang="en-US" b="1" dirty="0"/>
              <a:t> </a:t>
            </a:r>
            <a:r>
              <a:rPr lang="en-US" b="1" dirty="0" err="1"/>
              <a:t>uz</a:t>
            </a:r>
            <a:r>
              <a:rPr lang="en-US" b="1" dirty="0"/>
              <a:t> </a:t>
            </a:r>
            <a:r>
              <a:rPr lang="en-US" dirty="0" err="1"/>
              <a:t>slijedeće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kratki</a:t>
            </a:r>
            <a:r>
              <a:rPr lang="en-US" dirty="0"/>
              <a:t>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svrhe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načina</a:t>
            </a:r>
            <a:r>
              <a:rPr lang="en-US" dirty="0"/>
              <a:t> </a:t>
            </a:r>
            <a:r>
              <a:rPr lang="en-US" dirty="0" err="1"/>
              <a:t>doprinosa</a:t>
            </a:r>
            <a:r>
              <a:rPr lang="en-US" dirty="0"/>
              <a:t> </a:t>
            </a:r>
            <a:r>
              <a:rPr lang="en-US" dirty="0" err="1"/>
              <a:t>ostvarenju</a:t>
            </a:r>
            <a:r>
              <a:rPr lang="en-US" dirty="0"/>
              <a:t> </a:t>
            </a:r>
            <a:r>
              <a:rPr lang="en-US" dirty="0" err="1"/>
              <a:t>pojedinog</a:t>
            </a:r>
            <a:r>
              <a:rPr lang="en-US" dirty="0"/>
              <a:t> </a:t>
            </a:r>
            <a:r>
              <a:rPr lang="en-US" dirty="0" err="1"/>
              <a:t>posebnog</a:t>
            </a:r>
            <a:r>
              <a:rPr lang="en-US" dirty="0"/>
              <a:t> </a:t>
            </a:r>
            <a:r>
              <a:rPr lang="en-US" dirty="0" err="1"/>
              <a:t>cilja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podatak</a:t>
            </a:r>
            <a:r>
              <a:rPr lang="en-US" dirty="0"/>
              <a:t> o </a:t>
            </a:r>
            <a:r>
              <a:rPr lang="en-US" dirty="0" err="1"/>
              <a:t>doprinosu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</a:t>
            </a:r>
            <a:r>
              <a:rPr lang="en-US" dirty="0" err="1"/>
              <a:t>ostvarenju</a:t>
            </a:r>
            <a:r>
              <a:rPr lang="en-US" dirty="0"/>
              <a:t> </a:t>
            </a:r>
            <a:r>
              <a:rPr lang="en-US" dirty="0" err="1"/>
              <a:t>posebnog</a:t>
            </a:r>
            <a:r>
              <a:rPr lang="en-US" dirty="0"/>
              <a:t> </a:t>
            </a:r>
            <a:r>
              <a:rPr lang="en-US" dirty="0" err="1"/>
              <a:t>cilja</a:t>
            </a:r>
            <a:r>
              <a:rPr lang="en-US" dirty="0"/>
              <a:t> u </a:t>
            </a:r>
            <a:r>
              <a:rPr lang="en-US" dirty="0" err="1"/>
              <a:t>regionalnom</a:t>
            </a:r>
            <a:r>
              <a:rPr lang="en-US" dirty="0"/>
              <a:t> </a:t>
            </a:r>
            <a:r>
              <a:rPr lang="en-US" dirty="0" err="1"/>
              <a:t>planu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podatak</a:t>
            </a:r>
            <a:r>
              <a:rPr lang="en-US" dirty="0"/>
              <a:t> o </a:t>
            </a:r>
            <a:r>
              <a:rPr lang="en-US" dirty="0" err="1"/>
              <a:t>nositelju</a:t>
            </a:r>
            <a:r>
              <a:rPr lang="en-US" dirty="0"/>
              <a:t> </a:t>
            </a:r>
            <a:r>
              <a:rPr lang="en-US" dirty="0" err="1"/>
              <a:t>provedbe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lokaciji</a:t>
            </a:r>
            <a:r>
              <a:rPr lang="en-US" dirty="0"/>
              <a:t> </a:t>
            </a:r>
            <a:r>
              <a:rPr lang="en-US" dirty="0" err="1"/>
              <a:t>provedbe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planiranim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/>
              <a:t>početka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završetka</a:t>
            </a:r>
            <a:r>
              <a:rPr lang="en-US" dirty="0"/>
              <a:t> </a:t>
            </a:r>
            <a:r>
              <a:rPr lang="en-US" dirty="0" err="1"/>
              <a:t>provedbe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ključnim</a:t>
            </a:r>
            <a:r>
              <a:rPr lang="en-US" dirty="0"/>
              <a:t> </a:t>
            </a:r>
            <a:r>
              <a:rPr lang="en-US" dirty="0" err="1"/>
              <a:t>točkama</a:t>
            </a:r>
            <a:r>
              <a:rPr lang="en-US" dirty="0"/>
              <a:t> </a:t>
            </a:r>
            <a:r>
              <a:rPr lang="en-US" dirty="0" err="1"/>
              <a:t>ostvarenja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, s </a:t>
            </a:r>
            <a:r>
              <a:rPr lang="en-US" dirty="0" err="1"/>
              <a:t>planiranim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/>
              <a:t>postignuća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ukupnu</a:t>
            </a:r>
            <a:r>
              <a:rPr lang="en-US" dirty="0"/>
              <a:t> </a:t>
            </a:r>
            <a:r>
              <a:rPr lang="en-US" dirty="0" err="1"/>
              <a:t>procijenjenu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430F273-457C-4244-845B-E534732FDF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3240" y="791083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265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35F74B22-BC44-4EF1-A234-72BD5FCF9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78295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7AE74A-D8EC-3072-47B9-DD5713476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200" b="1" dirty="0"/>
              <a:t>Terminski plan provedbe strateških projekata važnih za razvoj JP (R )S cija provedba </a:t>
            </a:r>
            <a:r>
              <a:rPr lang="en-HR" sz="3200" b="1" dirty="0">
                <a:solidFill>
                  <a:srgbClr val="0070C0"/>
                </a:solidFill>
              </a:rPr>
              <a:t>nije u nadležnosti  </a:t>
            </a:r>
            <a:r>
              <a:rPr lang="en-HR" sz="3200" b="1" dirty="0"/>
              <a:t>JP(R)S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44C44-A500-9BCC-7DC2-C85BE4365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NAPOMENA</a:t>
            </a:r>
            <a:r>
              <a:rPr lang="en-US" dirty="0"/>
              <a:t>: </a:t>
            </a:r>
            <a:r>
              <a:rPr lang="en-US" i="1" dirty="0"/>
              <a:t>U </a:t>
            </a:r>
            <a:r>
              <a:rPr lang="en-US" i="1" dirty="0" err="1"/>
              <a:t>ovom</a:t>
            </a:r>
            <a:r>
              <a:rPr lang="en-US" i="1" dirty="0"/>
              <a:t> </a:t>
            </a:r>
            <a:r>
              <a:rPr lang="en-US" i="1" dirty="0" err="1"/>
              <a:t>poglavlju</a:t>
            </a:r>
            <a:r>
              <a:rPr lang="en-US" i="1" dirty="0"/>
              <a:t> </a:t>
            </a:r>
            <a:r>
              <a:rPr lang="en-US" i="1" dirty="0" err="1"/>
              <a:t>navode</a:t>
            </a:r>
            <a:r>
              <a:rPr lang="en-US" i="1" dirty="0"/>
              <a:t> se </a:t>
            </a:r>
            <a:r>
              <a:rPr lang="en-US" i="1" dirty="0" err="1"/>
              <a:t>strateški</a:t>
            </a:r>
            <a:r>
              <a:rPr lang="en-US" i="1" dirty="0"/>
              <a:t> </a:t>
            </a:r>
            <a:r>
              <a:rPr lang="en-US" i="1" dirty="0" err="1"/>
              <a:t>projekti</a:t>
            </a:r>
            <a:r>
              <a:rPr lang="en-US" i="1" dirty="0"/>
              <a:t> od </a:t>
            </a:r>
            <a:r>
              <a:rPr lang="en-US" i="1" dirty="0" err="1"/>
              <a:t>značaja</a:t>
            </a:r>
            <a:r>
              <a:rPr lang="en-US" i="1" dirty="0"/>
              <a:t> za JP(R)S </a:t>
            </a:r>
            <a:r>
              <a:rPr lang="en-US" b="1" i="1" dirty="0"/>
              <a:t>koji se ne </a:t>
            </a:r>
            <a:r>
              <a:rPr lang="en-US" b="1" i="1" dirty="0" err="1"/>
              <a:t>financiraju</a:t>
            </a:r>
            <a:r>
              <a:rPr lang="en-US" b="1" i="1" dirty="0"/>
              <a:t> </a:t>
            </a:r>
            <a:r>
              <a:rPr lang="en-US" b="1" i="1" dirty="0" err="1"/>
              <a:t>iz</a:t>
            </a:r>
            <a:r>
              <a:rPr lang="en-US" b="1" i="1" dirty="0"/>
              <a:t> </a:t>
            </a:r>
            <a:r>
              <a:rPr lang="en-US" b="1" i="1" dirty="0" err="1"/>
              <a:t>proračuna</a:t>
            </a:r>
            <a:r>
              <a:rPr lang="en-US" b="1" i="1" dirty="0"/>
              <a:t> JP(R)S-a </a:t>
            </a:r>
            <a:r>
              <a:rPr lang="en-US" i="1" dirty="0"/>
              <a:t>(</a:t>
            </a:r>
            <a:r>
              <a:rPr lang="en-US" i="1" dirty="0" err="1"/>
              <a:t>projekti</a:t>
            </a:r>
            <a:r>
              <a:rPr lang="en-US" i="1" dirty="0"/>
              <a:t> </a:t>
            </a:r>
            <a:r>
              <a:rPr lang="en-US" i="1" dirty="0" err="1"/>
              <a:t>javnih</a:t>
            </a:r>
            <a:r>
              <a:rPr lang="en-US" i="1" dirty="0"/>
              <a:t> </a:t>
            </a:r>
            <a:r>
              <a:rPr lang="en-US" i="1" dirty="0" err="1"/>
              <a:t>tijela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institucija</a:t>
            </a:r>
            <a:r>
              <a:rPr lang="en-US" i="1" dirty="0"/>
              <a:t> s </a:t>
            </a:r>
            <a:r>
              <a:rPr lang="en-US" i="1" dirty="0" err="1"/>
              <a:t>nacionalne</a:t>
            </a:r>
            <a:r>
              <a:rPr lang="en-US" i="1" dirty="0"/>
              <a:t> </a:t>
            </a:r>
            <a:r>
              <a:rPr lang="en-US" i="1" dirty="0" err="1"/>
              <a:t>razine</a:t>
            </a:r>
            <a:r>
              <a:rPr lang="en-US" i="1" dirty="0"/>
              <a:t>), </a:t>
            </a:r>
            <a:r>
              <a:rPr lang="en-US" b="1" i="1" dirty="0"/>
              <a:t>a </a:t>
            </a:r>
            <a:r>
              <a:rPr lang="en-US" b="1" i="1" dirty="0" err="1"/>
              <a:t>imaju</a:t>
            </a:r>
            <a:r>
              <a:rPr lang="en-US" b="1" i="1" dirty="0"/>
              <a:t> </a:t>
            </a:r>
            <a:r>
              <a:rPr lang="en-US" b="1" i="1" dirty="0" err="1"/>
              <a:t>značajan</a:t>
            </a:r>
            <a:r>
              <a:rPr lang="en-US" b="1" i="1" dirty="0"/>
              <a:t> </a:t>
            </a:r>
            <a:r>
              <a:rPr lang="en-US" b="1" i="1" dirty="0" err="1"/>
              <a:t>utjecaj</a:t>
            </a:r>
            <a:r>
              <a:rPr lang="en-US" b="1" i="1" dirty="0"/>
              <a:t> </a:t>
            </a:r>
            <a:r>
              <a:rPr lang="en-US" b="1" i="1" dirty="0" err="1"/>
              <a:t>na</a:t>
            </a:r>
            <a:r>
              <a:rPr lang="en-US" b="1" i="1" dirty="0"/>
              <a:t> </a:t>
            </a:r>
            <a:r>
              <a:rPr lang="en-US" b="1" i="1" dirty="0" err="1"/>
              <a:t>razvoj</a:t>
            </a:r>
            <a:r>
              <a:rPr lang="en-US" b="1" i="1" dirty="0"/>
              <a:t> JP(R)S-a. </a:t>
            </a:r>
          </a:p>
          <a:p>
            <a:pPr marL="0" indent="0">
              <a:buNone/>
            </a:pPr>
            <a:r>
              <a:rPr lang="en-US" b="1" i="1" dirty="0"/>
              <a:t>U </a:t>
            </a:r>
            <a:r>
              <a:rPr lang="en-US" b="1" i="1" dirty="0" err="1"/>
              <a:t>akcijskom</a:t>
            </a:r>
            <a:r>
              <a:rPr lang="en-US" b="1" i="1" dirty="0"/>
              <a:t> </a:t>
            </a:r>
            <a:r>
              <a:rPr lang="en-US" b="1" i="1" dirty="0" err="1"/>
              <a:t>planu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provedbenom</a:t>
            </a:r>
            <a:r>
              <a:rPr lang="en-US" b="1" i="1" dirty="0"/>
              <a:t> </a:t>
            </a:r>
            <a:r>
              <a:rPr lang="en-US" b="1" i="1" dirty="0" err="1"/>
              <a:t>programu</a:t>
            </a:r>
            <a:r>
              <a:rPr lang="en-US" b="1" i="1" dirty="0"/>
              <a:t> </a:t>
            </a:r>
            <a:r>
              <a:rPr lang="en-US" b="1" i="1" dirty="0" err="1"/>
              <a:t>navode</a:t>
            </a:r>
            <a:r>
              <a:rPr lang="en-US" b="1" i="1" dirty="0"/>
              <a:t> se </a:t>
            </a:r>
            <a:r>
              <a:rPr lang="en-US" b="1" i="1" dirty="0" err="1"/>
              <a:t>mjere</a:t>
            </a:r>
            <a:r>
              <a:rPr lang="en-US" b="1" i="1" dirty="0"/>
              <a:t> </a:t>
            </a:r>
            <a:r>
              <a:rPr lang="en-US" b="1" i="1" dirty="0" err="1"/>
              <a:t>kojima</a:t>
            </a:r>
            <a:r>
              <a:rPr lang="en-US" b="1" i="1" dirty="0"/>
              <a:t> JP(R)S </a:t>
            </a:r>
            <a:r>
              <a:rPr lang="en-US" b="1" i="1" dirty="0" err="1"/>
              <a:t>unutar</a:t>
            </a:r>
            <a:r>
              <a:rPr lang="en-US" b="1" i="1" dirty="0"/>
              <a:t> </a:t>
            </a:r>
            <a:r>
              <a:rPr lang="en-US" b="1" i="1" dirty="0" err="1"/>
              <a:t>svoje</a:t>
            </a:r>
            <a:r>
              <a:rPr lang="en-US" b="1" i="1" dirty="0"/>
              <a:t> </a:t>
            </a:r>
            <a:r>
              <a:rPr lang="en-US" b="1" i="1" dirty="0" err="1"/>
              <a:t>nadležnosti</a:t>
            </a:r>
            <a:r>
              <a:rPr lang="en-US" b="1" i="1" dirty="0"/>
              <a:t> </a:t>
            </a:r>
            <a:r>
              <a:rPr lang="en-US" b="1" i="1" dirty="0" err="1"/>
              <a:t>podržava</a:t>
            </a:r>
            <a:r>
              <a:rPr lang="en-US" b="1" i="1" dirty="0"/>
              <a:t> </a:t>
            </a:r>
            <a:r>
              <a:rPr lang="en-US" b="1" i="1" dirty="0" err="1"/>
              <a:t>takve</a:t>
            </a:r>
            <a:r>
              <a:rPr lang="en-US" b="1" i="1" dirty="0"/>
              <a:t> </a:t>
            </a:r>
            <a:r>
              <a:rPr lang="en-US" b="1" i="1" dirty="0" err="1"/>
              <a:t>strateške</a:t>
            </a:r>
            <a:r>
              <a:rPr lang="en-US" b="1" i="1" dirty="0"/>
              <a:t> </a:t>
            </a:r>
            <a:r>
              <a:rPr lang="en-US" b="1" i="1" dirty="0" err="1"/>
              <a:t>projekte</a:t>
            </a:r>
            <a:r>
              <a:rPr lang="en-US" b="1" i="1" dirty="0"/>
              <a:t> (</a:t>
            </a:r>
            <a:r>
              <a:rPr lang="en-US" b="1" i="1" dirty="0" err="1"/>
              <a:t>npr</a:t>
            </a:r>
            <a:r>
              <a:rPr lang="en-US" b="1" i="1" dirty="0"/>
              <a:t>. </a:t>
            </a:r>
            <a:r>
              <a:rPr lang="en-US" b="1" i="1" dirty="0" err="1"/>
              <a:t>mjere</a:t>
            </a:r>
            <a:r>
              <a:rPr lang="en-US" b="1" i="1" dirty="0"/>
              <a:t> </a:t>
            </a:r>
            <a:r>
              <a:rPr lang="en-US" b="1" i="1" dirty="0" err="1"/>
              <a:t>povezane</a:t>
            </a:r>
            <a:r>
              <a:rPr lang="en-US" b="1" i="1" dirty="0"/>
              <a:t> </a:t>
            </a:r>
            <a:r>
              <a:rPr lang="en-US" b="1" i="1" dirty="0" err="1"/>
              <a:t>sa</a:t>
            </a:r>
            <a:r>
              <a:rPr lang="en-US" b="1" i="1" dirty="0"/>
              <a:t> </a:t>
            </a:r>
            <a:r>
              <a:rPr lang="en-US" b="1" i="1" dirty="0" err="1"/>
              <a:t>izmjenom</a:t>
            </a:r>
            <a:r>
              <a:rPr lang="en-US" b="1" i="1" dirty="0"/>
              <a:t> GUP-a </a:t>
            </a:r>
            <a:r>
              <a:rPr lang="en-US" b="1" i="1" dirty="0" err="1"/>
              <a:t>i</a:t>
            </a:r>
            <a:r>
              <a:rPr lang="en-US" b="1" i="1" dirty="0"/>
              <a:t> sl.). </a:t>
            </a:r>
          </a:p>
          <a:p>
            <a:pPr marL="0" indent="0">
              <a:buNone/>
            </a:pPr>
            <a:r>
              <a:rPr lang="en-US" i="1" dirty="0" err="1"/>
              <a:t>Navode</a:t>
            </a:r>
            <a:r>
              <a:rPr lang="en-US" i="1" dirty="0"/>
              <a:t> se </a:t>
            </a:r>
            <a:r>
              <a:rPr lang="en-US" i="1" dirty="0" err="1"/>
              <a:t>oni</a:t>
            </a:r>
            <a:r>
              <a:rPr lang="en-US" i="1" dirty="0"/>
              <a:t> </a:t>
            </a:r>
            <a:r>
              <a:rPr lang="en-US" i="1" dirty="0" err="1"/>
              <a:t>strateški</a:t>
            </a:r>
            <a:r>
              <a:rPr lang="en-US" i="1" dirty="0"/>
              <a:t> </a:t>
            </a:r>
            <a:r>
              <a:rPr lang="en-US" i="1" dirty="0" err="1"/>
              <a:t>projekti</a:t>
            </a:r>
            <a:r>
              <a:rPr lang="en-US" i="1" dirty="0"/>
              <a:t> za </a:t>
            </a:r>
            <a:r>
              <a:rPr lang="en-US" i="1" dirty="0" err="1"/>
              <a:t>koje</a:t>
            </a:r>
            <a:r>
              <a:rPr lang="en-US" i="1" dirty="0"/>
              <a:t> je s </a:t>
            </a:r>
            <a:r>
              <a:rPr lang="en-US" i="1" dirty="0" err="1"/>
              <a:t>nositeljima</a:t>
            </a:r>
            <a:r>
              <a:rPr lang="en-US" i="1" dirty="0"/>
              <a:t> </a:t>
            </a:r>
            <a:r>
              <a:rPr lang="en-US" i="1" dirty="0" err="1"/>
              <a:t>provedbe</a:t>
            </a:r>
            <a:r>
              <a:rPr lang="en-US" i="1" dirty="0"/>
              <a:t> </a:t>
            </a:r>
            <a:r>
              <a:rPr lang="en-US" i="1" dirty="0" err="1"/>
              <a:t>usuglašen</a:t>
            </a:r>
            <a:r>
              <a:rPr lang="en-US" i="1" dirty="0"/>
              <a:t> </a:t>
            </a:r>
            <a:r>
              <a:rPr lang="en-US" i="1" dirty="0" err="1"/>
              <a:t>terminski</a:t>
            </a:r>
            <a:r>
              <a:rPr lang="en-US" i="1" dirty="0"/>
              <a:t> plan </a:t>
            </a:r>
            <a:r>
              <a:rPr lang="en-US" i="1" dirty="0" err="1"/>
              <a:t>provedbe</a:t>
            </a:r>
            <a:r>
              <a:rPr lang="en-US" i="1" dirty="0"/>
              <a:t> u </a:t>
            </a:r>
            <a:r>
              <a:rPr lang="en-US" b="1" i="1" dirty="0" err="1"/>
              <a:t>okvirima</a:t>
            </a:r>
            <a:r>
              <a:rPr lang="en-US" b="1" i="1" dirty="0"/>
              <a:t> </a:t>
            </a:r>
            <a:r>
              <a:rPr lang="en-US" b="1" i="1" dirty="0" err="1"/>
              <a:t>važenja</a:t>
            </a:r>
            <a:r>
              <a:rPr lang="en-US" b="1" i="1" dirty="0"/>
              <a:t> plana </a:t>
            </a:r>
            <a:r>
              <a:rPr lang="en-US" b="1" i="1" dirty="0" err="1"/>
              <a:t>razvoja</a:t>
            </a:r>
            <a:r>
              <a:rPr lang="en-US" b="1" i="1" dirty="0"/>
              <a:t> </a:t>
            </a:r>
            <a:r>
              <a:rPr lang="en-US" i="1" dirty="0"/>
              <a:t>(</a:t>
            </a:r>
            <a:r>
              <a:rPr lang="en-US" i="1" dirty="0" err="1"/>
              <a:t>npr</a:t>
            </a:r>
            <a:r>
              <a:rPr lang="en-US" i="1" dirty="0"/>
              <a:t>. </a:t>
            </a:r>
            <a:r>
              <a:rPr lang="en-US" i="1" dirty="0" err="1"/>
              <a:t>strateški</a:t>
            </a:r>
            <a:r>
              <a:rPr lang="en-US" i="1" dirty="0"/>
              <a:t> </a:t>
            </a:r>
            <a:r>
              <a:rPr lang="en-US" i="1" dirty="0" err="1"/>
              <a:t>projekt</a:t>
            </a:r>
            <a:r>
              <a:rPr lang="en-US" i="1" dirty="0"/>
              <a:t> </a:t>
            </a:r>
            <a:r>
              <a:rPr lang="en-US" i="1" dirty="0" err="1"/>
              <a:t>će</a:t>
            </a:r>
            <a:r>
              <a:rPr lang="en-US" i="1" dirty="0"/>
              <a:t> </a:t>
            </a:r>
            <a:r>
              <a:rPr lang="en-US" i="1" dirty="0" err="1"/>
              <a:t>barem</a:t>
            </a:r>
            <a:r>
              <a:rPr lang="en-US" i="1" dirty="0"/>
              <a:t> </a:t>
            </a:r>
            <a:r>
              <a:rPr lang="en-US" i="1" dirty="0" err="1"/>
              <a:t>započeti</a:t>
            </a:r>
            <a:r>
              <a:rPr lang="en-US" i="1" dirty="0"/>
              <a:t> u </a:t>
            </a:r>
            <a:r>
              <a:rPr lang="en-US" i="1" dirty="0" err="1"/>
              <a:t>razdoblju</a:t>
            </a:r>
            <a:r>
              <a:rPr lang="en-US" i="1" dirty="0"/>
              <a:t> </a:t>
            </a:r>
            <a:r>
              <a:rPr lang="en-US" i="1" dirty="0" err="1"/>
              <a:t>trajanja</a:t>
            </a:r>
            <a:r>
              <a:rPr lang="en-US" i="1" dirty="0"/>
              <a:t> </a:t>
            </a:r>
            <a:r>
              <a:rPr lang="en-US" i="1" dirty="0" err="1"/>
              <a:t>akta</a:t>
            </a:r>
            <a:r>
              <a:rPr lang="en-US" i="1" dirty="0"/>
              <a:t>). </a:t>
            </a:r>
            <a:endParaRPr lang="en-US" dirty="0"/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F1E4BC1-E9A3-4DDB-A095-860CC39D23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9861" y="1204457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2070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9AC01417-8118-430C-80FB-11983E65D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E42BC7-E1D1-D32E-7278-960DEE287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Regije </a:t>
            </a:r>
            <a:r>
              <a:rPr lang="en-US" sz="3600" b="1"/>
              <a:t>i</a:t>
            </a:r>
            <a:r>
              <a:rPr lang="en-HR" sz="3600" b="1"/>
              <a:t> fondovi 2012—2020.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326BD-8B83-61D4-754A-167E3D376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-prem NUTS </a:t>
            </a:r>
            <a:r>
              <a:rPr lang="en-US" dirty="0" err="1"/>
              <a:t>klasifikaciji</a:t>
            </a:r>
            <a:r>
              <a:rPr lang="en-US" dirty="0"/>
              <a:t> RH se </a:t>
            </a:r>
            <a:r>
              <a:rPr lang="en-US" dirty="0" err="1"/>
              <a:t>dijeli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NUTS 2 </a:t>
            </a:r>
            <a:r>
              <a:rPr lang="en-US" dirty="0" err="1"/>
              <a:t>regije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b="1" dirty="0" err="1"/>
              <a:t>Kontinentalna</a:t>
            </a:r>
            <a:r>
              <a:rPr lang="en-US" b="1" dirty="0"/>
              <a:t> Hrvatska </a:t>
            </a:r>
          </a:p>
          <a:p>
            <a:pPr marL="0" indent="0">
              <a:buNone/>
            </a:pPr>
            <a:r>
              <a:rPr lang="en-US" dirty="0"/>
              <a:t>14 </a:t>
            </a:r>
            <a:r>
              <a:rPr lang="en-US" dirty="0" err="1"/>
              <a:t>kontinentalnih</a:t>
            </a:r>
            <a:r>
              <a:rPr lang="en-US" dirty="0"/>
              <a:t> </a:t>
            </a:r>
            <a:r>
              <a:rPr lang="en-US" dirty="0" err="1"/>
              <a:t>županija</a:t>
            </a:r>
            <a:r>
              <a:rPr lang="en-US" dirty="0"/>
              <a:t> </a:t>
            </a:r>
            <a:r>
              <a:rPr lang="en-US" dirty="0" err="1"/>
              <a:t>uključujući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Grad Zagreb (BDP </a:t>
            </a:r>
            <a:r>
              <a:rPr lang="en-US" b="1" dirty="0"/>
              <a:t>61,67%</a:t>
            </a:r>
            <a:r>
              <a:rPr lang="en-US" dirty="0"/>
              <a:t> </a:t>
            </a:r>
            <a:r>
              <a:rPr lang="en-US" dirty="0" err="1"/>
              <a:t>prosjeka</a:t>
            </a:r>
            <a:r>
              <a:rPr lang="en-US" dirty="0"/>
              <a:t> EU)</a:t>
            </a:r>
          </a:p>
          <a:p>
            <a:pPr marL="0" indent="0">
              <a:buNone/>
            </a:pPr>
            <a:r>
              <a:rPr lang="en-US" dirty="0"/>
              <a:t>b)  </a:t>
            </a:r>
            <a:r>
              <a:rPr lang="en-US" b="1" dirty="0" err="1"/>
              <a:t>Jadranska</a:t>
            </a:r>
            <a:r>
              <a:rPr lang="en-US" b="1" dirty="0"/>
              <a:t> Hrvatska </a:t>
            </a:r>
            <a:r>
              <a:rPr lang="en-US" dirty="0"/>
              <a:t>(BDP </a:t>
            </a:r>
            <a:r>
              <a:rPr lang="en-US" b="1" dirty="0"/>
              <a:t>60%</a:t>
            </a:r>
            <a:r>
              <a:rPr lang="en-US" dirty="0"/>
              <a:t> </a:t>
            </a:r>
            <a:r>
              <a:rPr lang="en-US" dirty="0" err="1"/>
              <a:t>prosjeka</a:t>
            </a:r>
            <a:r>
              <a:rPr lang="en-US" dirty="0"/>
              <a:t> EU)</a:t>
            </a:r>
          </a:p>
          <a:p>
            <a:pPr marL="0" indent="0">
              <a:buNone/>
            </a:pPr>
            <a:r>
              <a:rPr lang="en-US" dirty="0"/>
              <a:t> 7 </a:t>
            </a:r>
            <a:r>
              <a:rPr lang="en-US" dirty="0" err="1"/>
              <a:t>jadranskih</a:t>
            </a:r>
            <a:r>
              <a:rPr lang="en-US" dirty="0"/>
              <a:t> </a:t>
            </a:r>
            <a:r>
              <a:rPr lang="en-US" dirty="0" err="1"/>
              <a:t>županija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nedostatak-velik</a:t>
            </a:r>
            <a:r>
              <a:rPr lang="en-US" dirty="0"/>
              <a:t> </a:t>
            </a:r>
            <a:r>
              <a:rPr lang="en-US" dirty="0" err="1"/>
              <a:t>utjecaj</a:t>
            </a:r>
            <a:r>
              <a:rPr lang="en-US" dirty="0"/>
              <a:t> </a:t>
            </a:r>
            <a:r>
              <a:rPr lang="en-US" dirty="0" err="1"/>
              <a:t>Grada</a:t>
            </a:r>
            <a:r>
              <a:rPr lang="en-US" dirty="0"/>
              <a:t> </a:t>
            </a:r>
            <a:r>
              <a:rPr lang="en-US" dirty="0" err="1"/>
              <a:t>Zagreba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BDP po </a:t>
            </a:r>
            <a:r>
              <a:rPr lang="en-US" dirty="0" err="1"/>
              <a:t>stanovniku</a:t>
            </a:r>
            <a:r>
              <a:rPr lang="en-US" dirty="0"/>
              <a:t> </a:t>
            </a:r>
            <a:r>
              <a:rPr lang="en-US" dirty="0" err="1"/>
              <a:t>Kontinentalne</a:t>
            </a:r>
            <a:r>
              <a:rPr lang="en-US" dirty="0"/>
              <a:t> </a:t>
            </a:r>
            <a:r>
              <a:rPr lang="en-US" dirty="0" err="1"/>
              <a:t>Hrvatske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2F1C1B5-30D5-4BAA-B538-D5FE49A8E1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855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476AA6DF-9AA9-46B8-8B7E-46D778B45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9FDA30-5B57-54BB-5433-7598D64EA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err="1"/>
              <a:t>Regije</a:t>
            </a:r>
            <a:r>
              <a:rPr lang="en-US" sz="3600" b="1"/>
              <a:t> </a:t>
            </a:r>
            <a:r>
              <a:rPr lang="en-US" sz="3600" b="1" err="1"/>
              <a:t>i</a:t>
            </a:r>
            <a:r>
              <a:rPr lang="en-US" sz="3600" b="1"/>
              <a:t> </a:t>
            </a:r>
            <a:r>
              <a:rPr lang="en-US" sz="3600" b="1" err="1"/>
              <a:t>fondovi</a:t>
            </a:r>
            <a:r>
              <a:rPr lang="en-US" sz="3600" b="1"/>
              <a:t> 2021. – 2027. </a:t>
            </a:r>
            <a:br>
              <a:rPr lang="en-US" sz="3600"/>
            </a:br>
            <a:endParaRPr lang="en-HR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21A43-C87C-60B1-516E-2F2045F69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6431"/>
            <a:ext cx="10515600" cy="48405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-U </a:t>
            </a:r>
            <a:r>
              <a:rPr lang="en-US" dirty="0" err="1"/>
              <a:t>prosincu</a:t>
            </a:r>
            <a:r>
              <a:rPr lang="en-US" dirty="0"/>
              <a:t> 2019. </a:t>
            </a:r>
            <a:r>
              <a:rPr lang="en-US" dirty="0" err="1"/>
              <a:t>donesena</a:t>
            </a:r>
            <a:r>
              <a:rPr lang="en-US" dirty="0"/>
              <a:t> je </a:t>
            </a:r>
            <a:r>
              <a:rPr lang="en-US" dirty="0" err="1"/>
              <a:t>Nacionalna</a:t>
            </a:r>
            <a:r>
              <a:rPr lang="en-US" dirty="0"/>
              <a:t> </a:t>
            </a:r>
            <a:r>
              <a:rPr lang="en-US" dirty="0" err="1"/>
              <a:t>klasifikacija</a:t>
            </a:r>
            <a:r>
              <a:rPr lang="en-US" dirty="0"/>
              <a:t> </a:t>
            </a:r>
            <a:r>
              <a:rPr lang="en-US" dirty="0" err="1"/>
              <a:t>statističkih</a:t>
            </a:r>
            <a:r>
              <a:rPr lang="en-US" dirty="0"/>
              <a:t> </a:t>
            </a:r>
            <a:r>
              <a:rPr lang="en-US" dirty="0" err="1"/>
              <a:t>regija</a:t>
            </a:r>
            <a:r>
              <a:rPr lang="en-US" dirty="0"/>
              <a:t> 2021. </a:t>
            </a:r>
            <a:r>
              <a:rPr lang="en-US" dirty="0" err="1"/>
              <a:t>kojom</a:t>
            </a:r>
            <a:r>
              <a:rPr lang="en-US" dirty="0"/>
              <a:t> se RH </a:t>
            </a:r>
            <a:r>
              <a:rPr lang="en-US" dirty="0" err="1"/>
              <a:t>dijeli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4 </a:t>
            </a:r>
            <a:r>
              <a:rPr lang="en-US" dirty="0" err="1"/>
              <a:t>regije</a:t>
            </a:r>
            <a:r>
              <a:rPr lang="en-US" dirty="0"/>
              <a:t>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a) </a:t>
            </a:r>
            <a:r>
              <a:rPr lang="en-US" b="1" dirty="0" err="1"/>
              <a:t>Panonska</a:t>
            </a:r>
            <a:r>
              <a:rPr lang="en-US" b="1" dirty="0"/>
              <a:t> Hrvatska </a:t>
            </a:r>
          </a:p>
          <a:p>
            <a:pPr marL="0" indent="0">
              <a:buNone/>
            </a:pPr>
            <a:r>
              <a:rPr lang="en-US" b="1" dirty="0"/>
              <a:t>b) </a:t>
            </a:r>
            <a:r>
              <a:rPr lang="en-US" b="1" dirty="0" err="1"/>
              <a:t>Sjeverna</a:t>
            </a:r>
            <a:r>
              <a:rPr lang="en-US" b="1" dirty="0"/>
              <a:t> Hrvatska </a:t>
            </a:r>
          </a:p>
          <a:p>
            <a:pPr marL="0" indent="0">
              <a:buNone/>
            </a:pPr>
            <a:r>
              <a:rPr lang="en-US" b="1" dirty="0"/>
              <a:t>c) </a:t>
            </a:r>
            <a:r>
              <a:rPr lang="en-US" b="1" dirty="0" err="1"/>
              <a:t>Jadranska</a:t>
            </a:r>
            <a:r>
              <a:rPr lang="en-US" b="1" dirty="0"/>
              <a:t> Hrvatska </a:t>
            </a:r>
          </a:p>
          <a:p>
            <a:pPr marL="0" indent="0">
              <a:buNone/>
            </a:pPr>
            <a:r>
              <a:rPr lang="en-US" b="1" dirty="0"/>
              <a:t>d) Grad Zagreb </a:t>
            </a:r>
          </a:p>
          <a:p>
            <a:pPr marL="0" indent="0">
              <a:buNone/>
            </a:pPr>
            <a:r>
              <a:rPr lang="en-US" dirty="0" err="1"/>
              <a:t>Usvojena</a:t>
            </a:r>
            <a:r>
              <a:rPr lang="en-US" dirty="0"/>
              <a:t> je u 11/2021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3074" name="Picture 2" descr="page44image41946784">
            <a:extLst>
              <a:ext uri="{FF2B5EF4-FFF2-40B4-BE49-F238E27FC236}">
                <a16:creationId xmlns:a16="http://schemas.microsoft.com/office/drawing/2014/main" id="{2A31CC67-8456-9E08-E263-6B4F5D6714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185" y="2690446"/>
            <a:ext cx="6470161" cy="3977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2130B4D2-22A8-4775-A1BB-A69DEB6409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7460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4BBC1075-7D8B-4C1E-B94D-86F6E447F7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057FC7F-032D-9788-23E6-7CA531688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115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HR" sz="3600" b="1"/>
              <a:t>Regionalne državne potpore (nove smjernice za državne potpore stupile su na snagu 01.01.2022.godine)</a:t>
            </a:r>
            <a:br>
              <a:rPr lang="en-HR" sz="3600" b="1"/>
            </a:br>
            <a:r>
              <a:rPr lang="en-US" sz="2200"/>
              <a:t> </a:t>
            </a:r>
            <a:r>
              <a:rPr lang="en-US" sz="2200" err="1"/>
              <a:t>postoci</a:t>
            </a:r>
            <a:r>
              <a:rPr lang="en-US" sz="2200"/>
              <a:t> </a:t>
            </a:r>
            <a:r>
              <a:rPr lang="en-US" sz="2200" err="1"/>
              <a:t>su</a:t>
            </a:r>
            <a:r>
              <a:rPr lang="en-US" sz="2200"/>
              <a:t> za </a:t>
            </a:r>
            <a:r>
              <a:rPr lang="en-US" sz="2200" err="1"/>
              <a:t>velika</a:t>
            </a:r>
            <a:r>
              <a:rPr lang="en-US" sz="2200"/>
              <a:t> </a:t>
            </a:r>
            <a:r>
              <a:rPr lang="en-US" sz="2200" err="1"/>
              <a:t>poduzeća</a:t>
            </a:r>
            <a:r>
              <a:rPr lang="en-US" sz="2200"/>
              <a:t>, za </a:t>
            </a:r>
            <a:r>
              <a:rPr lang="en-US" sz="2200" err="1"/>
              <a:t>srednja</a:t>
            </a:r>
            <a:r>
              <a:rPr lang="en-US" sz="2200"/>
              <a:t> </a:t>
            </a:r>
            <a:r>
              <a:rPr lang="en-US" sz="2200" err="1"/>
              <a:t>su</a:t>
            </a:r>
            <a:r>
              <a:rPr lang="en-US" sz="2200"/>
              <a:t> +10%, za mala/</a:t>
            </a:r>
            <a:r>
              <a:rPr lang="en-US" sz="2200" err="1"/>
              <a:t>mikro</a:t>
            </a:r>
            <a:r>
              <a:rPr lang="en-US" sz="2200"/>
              <a:t> </a:t>
            </a:r>
            <a:r>
              <a:rPr lang="en-US" sz="2200" err="1"/>
              <a:t>su</a:t>
            </a:r>
            <a:r>
              <a:rPr lang="en-US" sz="2200"/>
              <a:t> +20% </a:t>
            </a:r>
            <a:br>
              <a:rPr lang="en-US" sz="3600"/>
            </a:br>
            <a:endParaRPr lang="en-HR" sz="3600" b="1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F49586B-AF32-5B77-2635-1E051F11D1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8470983"/>
              </p:ext>
            </p:extLst>
          </p:nvPr>
        </p:nvGraphicFramePr>
        <p:xfrm>
          <a:off x="838200" y="1825625"/>
          <a:ext cx="10515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23390963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38375555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2677270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864309450"/>
                    </a:ext>
                  </a:extLst>
                </a:gridCol>
              </a:tblGrid>
              <a:tr h="904947">
                <a:tc>
                  <a:txBody>
                    <a:bodyPr/>
                    <a:lstStyle/>
                    <a:p>
                      <a:r>
                        <a:rPr lang="en-HR"/>
                        <a:t>NUTS regija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R"/>
                        <a:t>BDP po stanovniku/BDP po stanovniku  EU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R"/>
                        <a:t>Dosadašnji intezitet regionalne potpore/novi intezitet  regionalne potpore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R"/>
                        <a:t>Županija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973359"/>
                  </a:ext>
                </a:extLst>
              </a:tr>
              <a:tr h="696113">
                <a:tc>
                  <a:txBody>
                    <a:bodyPr/>
                    <a:lstStyle/>
                    <a:p>
                      <a:r>
                        <a:rPr lang="en-HR"/>
                        <a:t>Panonska Hrvatska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R"/>
                        <a:t>41,58%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R"/>
                        <a:t>25%-50%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VSŽ, VPŽ, PSŽ, BPŽ, OBŽ, , SMŽ, KŽ ,BBŽ</a:t>
                      </a:r>
                      <a:endParaRPr lang="en-US">
                        <a:effectLst/>
                      </a:endParaRPr>
                    </a:p>
                    <a:p>
                      <a:endParaRPr lang="en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300414"/>
                  </a:ext>
                </a:extLst>
              </a:tr>
              <a:tr h="487279">
                <a:tc>
                  <a:txBody>
                    <a:bodyPr/>
                    <a:lstStyle/>
                    <a:p>
                      <a:r>
                        <a:rPr lang="en-HR"/>
                        <a:t>Sjeverna Hrvatska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R"/>
                        <a:t>48,43%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R"/>
                        <a:t>25%-50%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KZŽ, VŽ, MŽ, KKŽ ,ZGŽ</a:t>
                      </a:r>
                      <a:endParaRPr lang="en-US">
                        <a:effectLst/>
                      </a:endParaRPr>
                    </a:p>
                    <a:p>
                      <a:endParaRPr lang="en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4776453"/>
                  </a:ext>
                </a:extLst>
              </a:tr>
              <a:tr h="696113">
                <a:tc>
                  <a:txBody>
                    <a:bodyPr/>
                    <a:lstStyle/>
                    <a:p>
                      <a:r>
                        <a:rPr lang="en-HR"/>
                        <a:t>Jadranska Hrvatska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R"/>
                        <a:t>60,63%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R"/>
                        <a:t>25%-40%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PGŽ, DNŽ,LSŽ, ZDŽ, ŠKŽ, SDŽ, IŽ</a:t>
                      </a:r>
                      <a:endParaRPr lang="en-US">
                        <a:effectLst/>
                      </a:endParaRPr>
                    </a:p>
                    <a:p>
                      <a:endParaRPr lang="en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458051"/>
                  </a:ext>
                </a:extLst>
              </a:tr>
              <a:tr h="278445">
                <a:tc>
                  <a:txBody>
                    <a:bodyPr/>
                    <a:lstStyle/>
                    <a:p>
                      <a:r>
                        <a:rPr lang="en-HR"/>
                        <a:t>Grad Zagreb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R"/>
                        <a:t>109,24%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R"/>
                        <a:t>25%-35%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R"/>
                        <a:t>Grad Zagreb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373437"/>
                  </a:ext>
                </a:extLst>
              </a:tr>
            </a:tbl>
          </a:graphicData>
        </a:graphic>
      </p:graphicFrame>
      <p:pic>
        <p:nvPicPr>
          <p:cNvPr id="5" name="Slika 4">
            <a:extLst>
              <a:ext uri="{FF2B5EF4-FFF2-40B4-BE49-F238E27FC236}">
                <a16:creationId xmlns:a16="http://schemas.microsoft.com/office/drawing/2014/main" id="{E55FE53A-FE11-4926-99B7-2936BC5CCF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6484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15C33321-479B-47F2-9DAA-C147BC22F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1C5961-F30E-D895-C951-10ACF8EA9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 fontScale="90000"/>
          </a:bodyPr>
          <a:lstStyle/>
          <a:p>
            <a:r>
              <a:rPr lang="en-US" sz="4000" b="1" err="1"/>
              <a:t>Sredstva</a:t>
            </a:r>
            <a:r>
              <a:rPr lang="en-US" sz="4000" b="1"/>
              <a:t> </a:t>
            </a:r>
            <a:r>
              <a:rPr lang="en-US" sz="4000" b="1" err="1"/>
              <a:t>dostupna</a:t>
            </a:r>
            <a:r>
              <a:rPr lang="en-US" sz="4000" b="1"/>
              <a:t> RH 2021. – 2027. ( do 25 </a:t>
            </a:r>
            <a:r>
              <a:rPr lang="en-US" sz="4000" b="1" err="1"/>
              <a:t>milijardi</a:t>
            </a:r>
            <a:r>
              <a:rPr lang="en-US" sz="4000" b="1"/>
              <a:t> </a:t>
            </a:r>
            <a:r>
              <a:rPr lang="en-US" sz="4000" b="1" err="1"/>
              <a:t>eura</a:t>
            </a:r>
            <a:r>
              <a:rPr lang="en-US" sz="4000" b="1"/>
              <a:t>)</a:t>
            </a:r>
            <a:br>
              <a:rPr lang="en-US"/>
            </a:b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2D674-2F3E-D773-3A8C-D8DA76282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Višegodišnji</a:t>
            </a:r>
            <a:r>
              <a:rPr lang="en-US" b="1" dirty="0"/>
              <a:t> </a:t>
            </a:r>
            <a:r>
              <a:rPr lang="en-US" b="1" dirty="0" err="1"/>
              <a:t>financijski</a:t>
            </a:r>
            <a:r>
              <a:rPr lang="en-US" b="1" dirty="0"/>
              <a:t> </a:t>
            </a:r>
            <a:r>
              <a:rPr lang="en-US" b="1" dirty="0" err="1"/>
              <a:t>okvir</a:t>
            </a:r>
            <a:r>
              <a:rPr lang="en-US" b="1" dirty="0"/>
              <a:t> (VFO) – 13,4 </a:t>
            </a:r>
            <a:r>
              <a:rPr lang="en-US" b="1" dirty="0" err="1"/>
              <a:t>milijardi</a:t>
            </a:r>
            <a:r>
              <a:rPr lang="en-US" b="1" dirty="0"/>
              <a:t> </a:t>
            </a:r>
            <a:r>
              <a:rPr lang="en-US" b="1" dirty="0" err="1"/>
              <a:t>eura</a:t>
            </a:r>
            <a:r>
              <a:rPr lang="en-US" b="1" dirty="0"/>
              <a:t> 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b="1" dirty="0"/>
              <a:t>ESF +</a:t>
            </a:r>
            <a:r>
              <a:rPr lang="en-US" dirty="0"/>
              <a:t> = 1,982 </a:t>
            </a:r>
            <a:r>
              <a:rPr lang="en-US" dirty="0" err="1"/>
              <a:t>milijardi</a:t>
            </a:r>
            <a:r>
              <a:rPr lang="en-US" dirty="0"/>
              <a:t> </a:t>
            </a:r>
            <a:r>
              <a:rPr lang="en-US" dirty="0" err="1"/>
              <a:t>eura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b="1" dirty="0"/>
              <a:t>EFRR</a:t>
            </a:r>
            <a:r>
              <a:rPr lang="en-US" dirty="0"/>
              <a:t> = 5,36 </a:t>
            </a:r>
            <a:r>
              <a:rPr lang="en-US" dirty="0" err="1"/>
              <a:t>milijardi</a:t>
            </a:r>
            <a:r>
              <a:rPr lang="en-US" dirty="0"/>
              <a:t> </a:t>
            </a:r>
            <a:r>
              <a:rPr lang="en-US" dirty="0" err="1"/>
              <a:t>eura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b="1" dirty="0"/>
              <a:t>KF</a:t>
            </a:r>
            <a:r>
              <a:rPr lang="en-US" dirty="0"/>
              <a:t> = 1,546 </a:t>
            </a:r>
            <a:r>
              <a:rPr lang="en-US" dirty="0" err="1"/>
              <a:t>milijardi</a:t>
            </a:r>
            <a:r>
              <a:rPr lang="en-US" dirty="0"/>
              <a:t> </a:t>
            </a:r>
            <a:r>
              <a:rPr lang="en-US" dirty="0" err="1"/>
              <a:t>eura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b="1" dirty="0" err="1"/>
              <a:t>Europska</a:t>
            </a:r>
            <a:r>
              <a:rPr lang="en-US" b="1" dirty="0"/>
              <a:t> </a:t>
            </a:r>
            <a:r>
              <a:rPr lang="en-US" b="1" dirty="0" err="1"/>
              <a:t>teritorijalna</a:t>
            </a:r>
            <a:r>
              <a:rPr lang="en-US" b="1" dirty="0"/>
              <a:t> </a:t>
            </a:r>
            <a:r>
              <a:rPr lang="en-US" b="1" dirty="0" err="1"/>
              <a:t>suradnja</a:t>
            </a:r>
            <a:r>
              <a:rPr lang="en-US" b="1" dirty="0"/>
              <a:t> </a:t>
            </a:r>
            <a:r>
              <a:rPr lang="en-US" dirty="0"/>
              <a:t>= 183 </a:t>
            </a:r>
            <a:r>
              <a:rPr lang="en-US" dirty="0" err="1"/>
              <a:t>milijuna</a:t>
            </a:r>
            <a:r>
              <a:rPr lang="en-US" dirty="0"/>
              <a:t> </a:t>
            </a:r>
            <a:r>
              <a:rPr lang="en-US" dirty="0" err="1"/>
              <a:t>eura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b="1" dirty="0" err="1"/>
              <a:t>Pomorska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ribarstvena</a:t>
            </a:r>
            <a:r>
              <a:rPr lang="en-US" b="1" dirty="0"/>
              <a:t> </a:t>
            </a:r>
            <a:r>
              <a:rPr lang="en-US" b="1" dirty="0" err="1"/>
              <a:t>politika</a:t>
            </a:r>
            <a:r>
              <a:rPr lang="en-US" b="1" dirty="0"/>
              <a:t> </a:t>
            </a:r>
            <a:r>
              <a:rPr lang="en-US" dirty="0"/>
              <a:t>= 244 </a:t>
            </a:r>
            <a:r>
              <a:rPr lang="en-US" dirty="0" err="1"/>
              <a:t>mililijuna</a:t>
            </a:r>
            <a:r>
              <a:rPr lang="en-US" dirty="0"/>
              <a:t> </a:t>
            </a:r>
            <a:r>
              <a:rPr lang="en-US" dirty="0" err="1"/>
              <a:t>eura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b="1" dirty="0"/>
              <a:t>Fond za </a:t>
            </a:r>
            <a:r>
              <a:rPr lang="en-US" b="1" dirty="0" err="1"/>
              <a:t>unutarnju</a:t>
            </a:r>
            <a:r>
              <a:rPr lang="en-US" b="1" dirty="0"/>
              <a:t> </a:t>
            </a:r>
            <a:r>
              <a:rPr lang="en-US" b="1" dirty="0" err="1"/>
              <a:t>sigurnost</a:t>
            </a:r>
            <a:r>
              <a:rPr lang="en-US" b="1" dirty="0"/>
              <a:t>, </a:t>
            </a:r>
            <a:r>
              <a:rPr lang="en-US" b="1" dirty="0" err="1"/>
              <a:t>azil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migracije</a:t>
            </a:r>
            <a:r>
              <a:rPr lang="en-US" b="1" dirty="0"/>
              <a:t>, </a:t>
            </a:r>
            <a:r>
              <a:rPr lang="en-US" b="1" dirty="0" err="1"/>
              <a:t>upravljanje</a:t>
            </a:r>
            <a:r>
              <a:rPr lang="en-US" b="1" dirty="0"/>
              <a:t> </a:t>
            </a:r>
            <a:r>
              <a:rPr lang="en-US" b="1" dirty="0" err="1"/>
              <a:t>granicom</a:t>
            </a:r>
            <a:r>
              <a:rPr lang="en-US" dirty="0"/>
              <a:t> = 282 </a:t>
            </a:r>
            <a:r>
              <a:rPr lang="en-US" dirty="0" err="1"/>
              <a:t>milijuna</a:t>
            </a:r>
            <a:r>
              <a:rPr lang="en-US" dirty="0"/>
              <a:t> </a:t>
            </a:r>
            <a:r>
              <a:rPr lang="en-US" dirty="0" err="1"/>
              <a:t>eura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b="1" dirty="0"/>
              <a:t>Fond za </a:t>
            </a:r>
            <a:r>
              <a:rPr lang="en-US" b="1" dirty="0" err="1"/>
              <a:t>pravednu</a:t>
            </a:r>
            <a:r>
              <a:rPr lang="en-US" b="1" dirty="0"/>
              <a:t> </a:t>
            </a:r>
            <a:r>
              <a:rPr lang="en-US" b="1" dirty="0" err="1"/>
              <a:t>tranziciju</a:t>
            </a:r>
            <a:r>
              <a:rPr lang="en-US" b="1" dirty="0"/>
              <a:t> </a:t>
            </a:r>
            <a:r>
              <a:rPr lang="en-US" dirty="0"/>
              <a:t>= 81 </a:t>
            </a:r>
            <a:r>
              <a:rPr lang="en-US" dirty="0" err="1"/>
              <a:t>milijuna</a:t>
            </a:r>
            <a:r>
              <a:rPr lang="en-US" dirty="0"/>
              <a:t> </a:t>
            </a:r>
            <a:r>
              <a:rPr lang="en-US" dirty="0" err="1"/>
              <a:t>eura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b="1" dirty="0" err="1"/>
              <a:t>Poljoprivredna</a:t>
            </a:r>
            <a:r>
              <a:rPr lang="en-US" b="1" dirty="0"/>
              <a:t> </a:t>
            </a:r>
            <a:r>
              <a:rPr lang="en-US" b="1" dirty="0" err="1"/>
              <a:t>politika</a:t>
            </a:r>
            <a:r>
              <a:rPr lang="en-US" b="1" dirty="0"/>
              <a:t> </a:t>
            </a:r>
            <a:r>
              <a:rPr lang="en-US" dirty="0"/>
              <a:t>= 4,8 </a:t>
            </a:r>
            <a:r>
              <a:rPr lang="en-US" dirty="0" err="1"/>
              <a:t>milijardi</a:t>
            </a:r>
            <a:r>
              <a:rPr lang="en-US" dirty="0"/>
              <a:t> </a:t>
            </a:r>
            <a:r>
              <a:rPr lang="en-US" dirty="0" err="1"/>
              <a:t>eura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351CD584-E908-4880-96DB-F251B57B05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994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009D1E53-2740-480D-8483-DB8FB66A22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1822" y="80912"/>
            <a:ext cx="907878" cy="8267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B928BB-0B88-8D4A-3302-DA8BC8973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Sredstva dostupna RH 2021—2027. (do 25 milijardi eura)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F9A9-73EF-8A0E-DE80-1DB3725EB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   Next Generation EU (NGEU) – 11,026 </a:t>
            </a:r>
            <a:r>
              <a:rPr lang="en-US" b="1" dirty="0" err="1"/>
              <a:t>milijardi</a:t>
            </a:r>
            <a:r>
              <a:rPr lang="en-US" b="1" dirty="0"/>
              <a:t> </a:t>
            </a:r>
            <a:r>
              <a:rPr lang="en-US" b="1" dirty="0" err="1"/>
              <a:t>eura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b="1" dirty="0" err="1"/>
              <a:t>Mehanizam</a:t>
            </a:r>
            <a:r>
              <a:rPr lang="en-US" b="1" dirty="0"/>
              <a:t> za </a:t>
            </a:r>
            <a:r>
              <a:rPr lang="en-US" b="1" dirty="0" err="1"/>
              <a:t>otpornost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oporavak</a:t>
            </a:r>
            <a:r>
              <a:rPr lang="en-US" dirty="0"/>
              <a:t> = 9,9 </a:t>
            </a:r>
            <a:r>
              <a:rPr lang="en-US" dirty="0" err="1"/>
              <a:t>mlrd</a:t>
            </a:r>
            <a:r>
              <a:rPr lang="en-US" dirty="0"/>
              <a:t> </a:t>
            </a:r>
            <a:r>
              <a:rPr lang="en-US" dirty="0" err="1"/>
              <a:t>eura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b="1" dirty="0" err="1"/>
              <a:t>Ruralni</a:t>
            </a:r>
            <a:r>
              <a:rPr lang="en-US" b="1" dirty="0"/>
              <a:t> </a:t>
            </a:r>
            <a:r>
              <a:rPr lang="en-US" b="1" dirty="0" err="1"/>
              <a:t>razvoj</a:t>
            </a:r>
            <a:r>
              <a:rPr lang="en-US" b="1" dirty="0"/>
              <a:t> </a:t>
            </a:r>
            <a:r>
              <a:rPr lang="en-US" dirty="0"/>
              <a:t>= 205 mil </a:t>
            </a:r>
            <a:r>
              <a:rPr lang="en-US" dirty="0" err="1"/>
              <a:t>eura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b="1" dirty="0" err="1"/>
              <a:t>ReactEU</a:t>
            </a:r>
            <a:r>
              <a:rPr lang="en-US" dirty="0"/>
              <a:t> = 816 mil </a:t>
            </a:r>
            <a:r>
              <a:rPr lang="en-US" dirty="0" err="1"/>
              <a:t>eura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b="1" dirty="0"/>
              <a:t>Fond za </a:t>
            </a:r>
            <a:r>
              <a:rPr lang="en-US" b="1" dirty="0" err="1"/>
              <a:t>pravednu</a:t>
            </a:r>
            <a:r>
              <a:rPr lang="en-US" b="1" dirty="0"/>
              <a:t> </a:t>
            </a:r>
            <a:r>
              <a:rPr lang="en-US" b="1" dirty="0" err="1"/>
              <a:t>tranziciju</a:t>
            </a:r>
            <a:r>
              <a:rPr lang="en-US" b="1" dirty="0"/>
              <a:t> </a:t>
            </a:r>
            <a:r>
              <a:rPr lang="en-US" dirty="0"/>
              <a:t>= 105 mil </a:t>
            </a:r>
            <a:r>
              <a:rPr lang="en-US" dirty="0" err="1"/>
              <a:t>eura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sz="2800" b="1" dirty="0"/>
              <a:t>Fond </a:t>
            </a:r>
            <a:r>
              <a:rPr lang="en-US" sz="2800" b="1" dirty="0" err="1"/>
              <a:t>solidarnosti</a:t>
            </a:r>
            <a:r>
              <a:rPr lang="en-US" sz="2800" b="1" dirty="0"/>
              <a:t> = 683,7 mil </a:t>
            </a:r>
            <a:r>
              <a:rPr lang="en-US" sz="2800" b="1" dirty="0" err="1"/>
              <a:t>eura</a:t>
            </a:r>
            <a:r>
              <a:rPr lang="en-US" sz="2800" b="1" dirty="0"/>
              <a:t> + 41 mil </a:t>
            </a:r>
            <a:r>
              <a:rPr lang="en-US" sz="2800" b="1" dirty="0" err="1"/>
              <a:t>eura</a:t>
            </a:r>
            <a:r>
              <a:rPr lang="en-US" sz="2800" b="1" dirty="0"/>
              <a:t> (</a:t>
            </a:r>
            <a:r>
              <a:rPr lang="en-US" sz="2800" b="1" dirty="0" err="1"/>
              <a:t>potres</a:t>
            </a:r>
            <a:r>
              <a:rPr lang="en-US" sz="2800" b="1" dirty="0"/>
              <a:t> </a:t>
            </a:r>
            <a:r>
              <a:rPr lang="en-US" sz="2800" b="1" dirty="0" err="1"/>
              <a:t>Petrinja</a:t>
            </a:r>
            <a:r>
              <a:rPr lang="en-US" sz="2800" b="1" dirty="0"/>
              <a:t>) </a:t>
            </a:r>
            <a:endParaRPr lang="en-US" sz="2800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DA4E6C4-8D13-471D-A260-185AE84E78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7061473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244CB0BC-627B-4E9C-9A13-4FC670A35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B38AD7-B2C6-D8D0-78AA-42CFBFAC4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RH programi 2021.-2027.-izvori fondova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021AE-50AC-71EF-607D-95780E363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err="1"/>
              <a:t>Vlada</a:t>
            </a:r>
            <a:r>
              <a:rPr lang="en-US"/>
              <a:t> </a:t>
            </a:r>
            <a:r>
              <a:rPr lang="en-US" err="1"/>
              <a:t>Republike</a:t>
            </a:r>
            <a:r>
              <a:rPr lang="en-US"/>
              <a:t> </a:t>
            </a:r>
            <a:r>
              <a:rPr lang="en-US" err="1"/>
              <a:t>Hrvatske</a:t>
            </a:r>
            <a:r>
              <a:rPr lang="en-US"/>
              <a:t> je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sjednici</a:t>
            </a:r>
            <a:r>
              <a:rPr lang="en-US"/>
              <a:t> 5. </a:t>
            </a:r>
            <a:r>
              <a:rPr lang="en-US" err="1"/>
              <a:t>studenoga</a:t>
            </a:r>
            <a:r>
              <a:rPr lang="en-US"/>
              <a:t> 2020. </a:t>
            </a:r>
            <a:r>
              <a:rPr lang="en-US" err="1"/>
              <a:t>donijela</a:t>
            </a:r>
            <a:r>
              <a:rPr lang="en-US"/>
              <a:t> </a:t>
            </a:r>
            <a:r>
              <a:rPr lang="en-US" err="1"/>
              <a:t>Odluku</a:t>
            </a:r>
            <a:r>
              <a:rPr lang="en-US"/>
              <a:t> o </a:t>
            </a:r>
            <a:r>
              <a:rPr lang="en-US" err="1"/>
              <a:t>operativnim</a:t>
            </a:r>
            <a:r>
              <a:rPr lang="en-US"/>
              <a:t> </a:t>
            </a:r>
            <a:r>
              <a:rPr lang="en-US" err="1"/>
              <a:t>programima</a:t>
            </a:r>
            <a:r>
              <a:rPr lang="en-US"/>
              <a:t> </a:t>
            </a:r>
            <a:r>
              <a:rPr lang="en-US" err="1"/>
              <a:t>vezanim</a:t>
            </a:r>
            <a:r>
              <a:rPr lang="en-US"/>
              <a:t> za </a:t>
            </a:r>
            <a:r>
              <a:rPr lang="en-US" err="1"/>
              <a:t>Kohezijsku</a:t>
            </a:r>
            <a:r>
              <a:rPr lang="en-US"/>
              <a:t> </a:t>
            </a:r>
            <a:r>
              <a:rPr lang="en-US" err="1"/>
              <a:t>politiku</a:t>
            </a:r>
            <a:r>
              <a:rPr lang="en-US"/>
              <a:t> za </a:t>
            </a:r>
            <a:r>
              <a:rPr lang="en-US" err="1"/>
              <a:t>financijsko</a:t>
            </a:r>
            <a:r>
              <a:rPr lang="en-US"/>
              <a:t> </a:t>
            </a:r>
            <a:r>
              <a:rPr lang="en-US" err="1"/>
              <a:t>razdoblje</a:t>
            </a:r>
            <a:r>
              <a:rPr lang="en-US"/>
              <a:t> EU 2021.2027.:</a:t>
            </a:r>
            <a:endParaRPr lang="en-HR"/>
          </a:p>
          <a:p>
            <a:pPr marL="0" indent="0">
              <a:buNone/>
            </a:pPr>
            <a:r>
              <a:rPr lang="en-US" b="1"/>
              <a:t>a) </a:t>
            </a:r>
            <a:r>
              <a:rPr lang="en-US" b="1" err="1"/>
              <a:t>Operativni</a:t>
            </a:r>
            <a:r>
              <a:rPr lang="en-US" b="1"/>
              <a:t> program </a:t>
            </a:r>
            <a:r>
              <a:rPr lang="en-US" b="1" err="1"/>
              <a:t>Konkurentnost</a:t>
            </a:r>
            <a:r>
              <a:rPr lang="en-US" b="1"/>
              <a:t> </a:t>
            </a:r>
            <a:r>
              <a:rPr lang="en-US" b="1" err="1"/>
              <a:t>i</a:t>
            </a:r>
            <a:r>
              <a:rPr lang="en-US" b="1"/>
              <a:t> </a:t>
            </a:r>
            <a:r>
              <a:rPr lang="en-US" b="1" err="1"/>
              <a:t>kohezija</a:t>
            </a:r>
            <a:r>
              <a:rPr lang="en-US" b="1"/>
              <a:t> 2021. - 2027</a:t>
            </a:r>
            <a:r>
              <a:rPr lang="en-US"/>
              <a:t>. koji </a:t>
            </a:r>
            <a:r>
              <a:rPr lang="en-US" err="1"/>
              <a:t>obuhvaća</a:t>
            </a:r>
            <a:r>
              <a:rPr lang="en-US"/>
              <a:t> </a:t>
            </a:r>
            <a:r>
              <a:rPr lang="en-US" b="1" err="1"/>
              <a:t>Europski</a:t>
            </a:r>
            <a:r>
              <a:rPr lang="en-US" b="1"/>
              <a:t> fond za </a:t>
            </a:r>
            <a:r>
              <a:rPr lang="en-US" b="1" err="1"/>
              <a:t>regionalni</a:t>
            </a:r>
            <a:r>
              <a:rPr lang="en-US" b="1"/>
              <a:t> </a:t>
            </a:r>
            <a:r>
              <a:rPr lang="en-US" b="1" err="1"/>
              <a:t>razvoj</a:t>
            </a:r>
            <a:r>
              <a:rPr lang="en-US" b="1"/>
              <a:t> </a:t>
            </a:r>
            <a:r>
              <a:rPr lang="en-US"/>
              <a:t>(EFRR)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b="1" err="1"/>
              <a:t>Kohezijski</a:t>
            </a:r>
            <a:r>
              <a:rPr lang="en-US" b="1"/>
              <a:t> fond </a:t>
            </a:r>
            <a:r>
              <a:rPr lang="en-US"/>
              <a:t>(KF)-</a:t>
            </a:r>
            <a:r>
              <a:rPr lang="en-US" b="1" err="1"/>
              <a:t>ukupno</a:t>
            </a:r>
            <a:r>
              <a:rPr lang="en-US" b="1"/>
              <a:t> 36 </a:t>
            </a:r>
            <a:r>
              <a:rPr lang="en-US" b="1" err="1"/>
              <a:t>milijardi</a:t>
            </a:r>
            <a:r>
              <a:rPr lang="en-US" b="1"/>
              <a:t> </a:t>
            </a:r>
            <a:r>
              <a:rPr lang="en-US" b="1" err="1"/>
              <a:t>kuna</a:t>
            </a:r>
            <a:endParaRPr lang="en-US" b="1"/>
          </a:p>
          <a:p>
            <a:pPr marL="0" indent="0">
              <a:buNone/>
            </a:pPr>
            <a:r>
              <a:rPr lang="en-US" b="1"/>
              <a:t>b) </a:t>
            </a:r>
            <a:r>
              <a:rPr lang="en-US" b="1" err="1"/>
              <a:t>Operativni</a:t>
            </a:r>
            <a:r>
              <a:rPr lang="en-US" b="1"/>
              <a:t> program </a:t>
            </a:r>
            <a:r>
              <a:rPr lang="en-US" b="1" err="1"/>
              <a:t>Učinkoviti</a:t>
            </a:r>
            <a:r>
              <a:rPr lang="en-US" b="1"/>
              <a:t> </a:t>
            </a:r>
            <a:r>
              <a:rPr lang="en-US" b="1" err="1"/>
              <a:t>ljudski</a:t>
            </a:r>
            <a:r>
              <a:rPr lang="en-US" b="1"/>
              <a:t> </a:t>
            </a:r>
            <a:r>
              <a:rPr lang="en-US" b="1" err="1"/>
              <a:t>potencijali</a:t>
            </a:r>
            <a:r>
              <a:rPr lang="en-US" b="1"/>
              <a:t> 2021. - 2027</a:t>
            </a:r>
            <a:r>
              <a:rPr lang="en-US"/>
              <a:t>. koji </a:t>
            </a:r>
            <a:r>
              <a:rPr lang="en-US" err="1"/>
              <a:t>obuhvaća</a:t>
            </a:r>
            <a:r>
              <a:rPr lang="en-US"/>
              <a:t> </a:t>
            </a:r>
            <a:r>
              <a:rPr lang="en-US" b="1" err="1"/>
              <a:t>Europski</a:t>
            </a:r>
            <a:r>
              <a:rPr lang="en-US" b="1"/>
              <a:t> </a:t>
            </a:r>
            <a:r>
              <a:rPr lang="en-US" b="1" err="1"/>
              <a:t>socijalni</a:t>
            </a:r>
            <a:r>
              <a:rPr lang="en-US" b="1"/>
              <a:t> fond plus </a:t>
            </a:r>
            <a:r>
              <a:rPr lang="en-US"/>
              <a:t>(ESF +)-</a:t>
            </a:r>
            <a:r>
              <a:rPr lang="en-US" b="1" err="1"/>
              <a:t>ukupno</a:t>
            </a:r>
            <a:r>
              <a:rPr lang="en-US" b="1"/>
              <a:t> 15 </a:t>
            </a:r>
            <a:r>
              <a:rPr lang="en-US" b="1" err="1"/>
              <a:t>milijardi</a:t>
            </a:r>
            <a:r>
              <a:rPr lang="en-US" b="1"/>
              <a:t> </a:t>
            </a:r>
            <a:r>
              <a:rPr lang="en-US" b="1" err="1"/>
              <a:t>kuna</a:t>
            </a:r>
            <a:endParaRPr lang="en-US" b="1"/>
          </a:p>
          <a:p>
            <a:pPr marL="0" indent="0">
              <a:buNone/>
            </a:pPr>
            <a:r>
              <a:rPr lang="en-US" b="1"/>
              <a:t>c) </a:t>
            </a:r>
            <a:r>
              <a:rPr lang="en-US" b="1" err="1"/>
              <a:t>Integrirani</a:t>
            </a:r>
            <a:r>
              <a:rPr lang="en-US" b="1"/>
              <a:t> </a:t>
            </a:r>
            <a:r>
              <a:rPr lang="en-US" b="1" err="1"/>
              <a:t>teritorijalni</a:t>
            </a:r>
            <a:r>
              <a:rPr lang="en-US" b="1"/>
              <a:t> program </a:t>
            </a:r>
            <a:r>
              <a:rPr lang="en-US"/>
              <a:t>koji </a:t>
            </a:r>
            <a:r>
              <a:rPr lang="en-US" err="1"/>
              <a:t>adresira</a:t>
            </a:r>
            <a:r>
              <a:rPr lang="en-US"/>
              <a:t> </a:t>
            </a:r>
            <a:r>
              <a:rPr lang="en-US" err="1"/>
              <a:t>specifične</a:t>
            </a:r>
            <a:r>
              <a:rPr lang="en-US"/>
              <a:t> </a:t>
            </a:r>
            <a:r>
              <a:rPr lang="en-US" err="1"/>
              <a:t>probleme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lokalnoj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regionalnoj</a:t>
            </a:r>
            <a:r>
              <a:rPr lang="en-US"/>
              <a:t> </a:t>
            </a:r>
            <a:r>
              <a:rPr lang="en-US" err="1"/>
              <a:t>razini</a:t>
            </a:r>
            <a:r>
              <a:rPr lang="en-US"/>
              <a:t>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obuhvaća</a:t>
            </a:r>
            <a:r>
              <a:rPr lang="en-US"/>
              <a:t> EFRR, KF, FPT -</a:t>
            </a:r>
            <a:r>
              <a:rPr lang="en-US" b="1"/>
              <a:t>14,4 </a:t>
            </a:r>
            <a:r>
              <a:rPr lang="en-US" b="1" err="1"/>
              <a:t>milijarde</a:t>
            </a:r>
            <a:r>
              <a:rPr lang="en-US" b="1"/>
              <a:t> </a:t>
            </a:r>
            <a:r>
              <a:rPr lang="en-US" b="1" err="1"/>
              <a:t>kuna</a:t>
            </a:r>
            <a:endParaRPr lang="en-US" b="1"/>
          </a:p>
          <a:p>
            <a:pPr marL="0" indent="0">
              <a:buNone/>
            </a:pPr>
            <a:endParaRPr lang="en-HR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E51CDF5-375F-48CF-ADAB-0EDD5279D3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5672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40ECE-426D-3380-BC34-22363FABB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EFRR </a:t>
            </a:r>
            <a:r>
              <a:rPr lang="en-US" sz="3600" b="1"/>
              <a:t>I</a:t>
            </a:r>
            <a:r>
              <a:rPr lang="en-HR" sz="3600" b="1"/>
              <a:t> KF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6E359-BF0A-1DD2-634F-28F597202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/>
              <a:t>-</a:t>
            </a:r>
            <a:r>
              <a:rPr lang="en-US" b="1" err="1"/>
              <a:t>Iz</a:t>
            </a:r>
            <a:r>
              <a:rPr lang="en-US" b="1"/>
              <a:t> </a:t>
            </a:r>
            <a:r>
              <a:rPr lang="en-US" b="1" err="1"/>
              <a:t>Europskog</a:t>
            </a:r>
            <a:r>
              <a:rPr lang="en-US" b="1"/>
              <a:t> </a:t>
            </a:r>
            <a:r>
              <a:rPr lang="en-US" b="1" err="1"/>
              <a:t>fonda</a:t>
            </a:r>
            <a:r>
              <a:rPr lang="en-US" b="1"/>
              <a:t> za </a:t>
            </a:r>
            <a:r>
              <a:rPr lang="en-US" b="1" err="1"/>
              <a:t>regionalni</a:t>
            </a:r>
            <a:r>
              <a:rPr lang="en-US" b="1"/>
              <a:t> </a:t>
            </a:r>
            <a:r>
              <a:rPr lang="en-US" b="1" err="1"/>
              <a:t>razvoj</a:t>
            </a:r>
            <a:r>
              <a:rPr lang="en-US" b="1"/>
              <a:t> (EFRR) </a:t>
            </a:r>
            <a:r>
              <a:rPr lang="en-US" b="1" err="1"/>
              <a:t>financiranje</a:t>
            </a:r>
            <a:r>
              <a:rPr lang="en-US" b="1"/>
              <a:t> je </a:t>
            </a:r>
            <a:r>
              <a:rPr lang="en-US" b="1" err="1"/>
              <a:t>moguće</a:t>
            </a:r>
            <a:r>
              <a:rPr lang="en-US" b="1"/>
              <a:t> za </a:t>
            </a:r>
            <a:r>
              <a:rPr lang="en-US" err="1"/>
              <a:t>ulaganja</a:t>
            </a:r>
            <a:r>
              <a:rPr lang="en-US"/>
              <a:t> u </a:t>
            </a:r>
            <a:r>
              <a:rPr lang="en-US" err="1"/>
              <a:t>infrastrukturu</a:t>
            </a:r>
            <a:r>
              <a:rPr lang="en-US"/>
              <a:t>; </a:t>
            </a:r>
            <a:r>
              <a:rPr lang="en-US" err="1"/>
              <a:t>istraživanje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inovacije</a:t>
            </a:r>
            <a:r>
              <a:rPr lang="en-US"/>
              <a:t>, </a:t>
            </a:r>
            <a:r>
              <a:rPr lang="en-US" err="1"/>
              <a:t>produktivna</a:t>
            </a:r>
            <a:r>
              <a:rPr lang="en-US"/>
              <a:t> </a:t>
            </a:r>
            <a:r>
              <a:rPr lang="en-US" err="1"/>
              <a:t>ulaganja</a:t>
            </a:r>
            <a:r>
              <a:rPr lang="en-US"/>
              <a:t> u MSP-</a:t>
            </a:r>
            <a:r>
              <a:rPr lang="en-US" err="1"/>
              <a:t>ove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ulaganja</a:t>
            </a:r>
            <a:r>
              <a:rPr lang="en-US"/>
              <a:t> </a:t>
            </a:r>
            <a:r>
              <a:rPr lang="en-US" err="1"/>
              <a:t>usmjerena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očuvanje</a:t>
            </a:r>
            <a:r>
              <a:rPr lang="en-US"/>
              <a:t> </a:t>
            </a:r>
            <a:r>
              <a:rPr lang="en-US" err="1"/>
              <a:t>postojećih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otvaranje</a:t>
            </a:r>
            <a:r>
              <a:rPr lang="en-US"/>
              <a:t> </a:t>
            </a:r>
            <a:r>
              <a:rPr lang="en-US" err="1"/>
              <a:t>novih</a:t>
            </a:r>
            <a:r>
              <a:rPr lang="en-US"/>
              <a:t> </a:t>
            </a:r>
            <a:r>
              <a:rPr lang="en-US" err="1"/>
              <a:t>radnih</a:t>
            </a:r>
            <a:r>
              <a:rPr lang="en-US"/>
              <a:t> </a:t>
            </a:r>
            <a:r>
              <a:rPr lang="en-US" err="1"/>
              <a:t>mjesta</a:t>
            </a:r>
            <a:r>
              <a:rPr lang="en-US"/>
              <a:t>, </a:t>
            </a:r>
            <a:r>
              <a:rPr lang="en-US" err="1"/>
              <a:t>opremu</a:t>
            </a:r>
            <a:r>
              <a:rPr lang="en-US"/>
              <a:t>, </a:t>
            </a:r>
            <a:r>
              <a:rPr lang="en-US" err="1"/>
              <a:t>softver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nematerijalnu</a:t>
            </a:r>
            <a:r>
              <a:rPr lang="en-US"/>
              <a:t> </a:t>
            </a:r>
            <a:r>
              <a:rPr lang="en-US" err="1"/>
              <a:t>imovinu</a:t>
            </a:r>
            <a:r>
              <a:rPr lang="en-US"/>
              <a:t>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umrežavanje</a:t>
            </a:r>
            <a:r>
              <a:rPr lang="en-US"/>
              <a:t>, </a:t>
            </a:r>
            <a:r>
              <a:rPr lang="en-US" err="1"/>
              <a:t>suradnju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razmjenu</a:t>
            </a:r>
            <a:r>
              <a:rPr lang="en-US"/>
              <a:t> </a:t>
            </a:r>
            <a:r>
              <a:rPr lang="en-US" err="1"/>
              <a:t>iskustava</a:t>
            </a:r>
            <a:r>
              <a:rPr lang="en-US"/>
              <a:t>.</a:t>
            </a:r>
          </a:p>
          <a:p>
            <a:pPr marL="0" indent="0">
              <a:buNone/>
            </a:pPr>
            <a:r>
              <a:rPr lang="en-US" b="1" err="1"/>
              <a:t>Iz</a:t>
            </a:r>
            <a:r>
              <a:rPr lang="en-US" b="1"/>
              <a:t> </a:t>
            </a:r>
            <a:r>
              <a:rPr lang="en-US" b="1" err="1"/>
              <a:t>Kohezijskog</a:t>
            </a:r>
            <a:r>
              <a:rPr lang="en-US" b="1"/>
              <a:t> </a:t>
            </a:r>
            <a:r>
              <a:rPr lang="en-US" b="1" err="1"/>
              <a:t>fonda</a:t>
            </a:r>
            <a:r>
              <a:rPr lang="en-US" b="1"/>
              <a:t> (KF) </a:t>
            </a:r>
            <a:r>
              <a:rPr lang="en-US" b="1" err="1"/>
              <a:t>podupiru</a:t>
            </a:r>
            <a:r>
              <a:rPr lang="en-US" b="1"/>
              <a:t> se </a:t>
            </a:r>
            <a:r>
              <a:rPr lang="en-US" err="1"/>
              <a:t>ulaganja</a:t>
            </a:r>
            <a:r>
              <a:rPr lang="en-US"/>
              <a:t> u </a:t>
            </a:r>
            <a:r>
              <a:rPr lang="en-US" err="1"/>
              <a:t>području</a:t>
            </a:r>
            <a:r>
              <a:rPr lang="en-US"/>
              <a:t> </a:t>
            </a:r>
            <a:r>
              <a:rPr lang="en-US" err="1"/>
              <a:t>prometa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okoliša</a:t>
            </a:r>
            <a:r>
              <a:rPr lang="en-US"/>
              <a:t>, </a:t>
            </a:r>
            <a:r>
              <a:rPr lang="en-US" err="1"/>
              <a:t>uz</a:t>
            </a:r>
            <a:r>
              <a:rPr lang="en-US"/>
              <a:t> </a:t>
            </a:r>
            <a:r>
              <a:rPr lang="en-US" err="1"/>
              <a:t>poseban</a:t>
            </a:r>
            <a:r>
              <a:rPr lang="en-US"/>
              <a:t> </a:t>
            </a:r>
            <a:r>
              <a:rPr lang="en-US" err="1"/>
              <a:t>naglasak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obnovljivoj</a:t>
            </a:r>
            <a:r>
              <a:rPr lang="en-US"/>
              <a:t> </a:t>
            </a:r>
            <a:r>
              <a:rPr lang="en-US" err="1"/>
              <a:t>energiji</a:t>
            </a:r>
            <a:r>
              <a:rPr lang="en-US"/>
              <a:t>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ulaganja</a:t>
            </a:r>
            <a:r>
              <a:rPr lang="en-US"/>
              <a:t> u TEN-T.</a:t>
            </a:r>
            <a:endParaRPr lang="en-HR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05E9209-7590-47AE-93F4-2DCFCFDEE8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3B9905FB-D26C-4452-84AF-CB57E5C97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41371019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8C7E69EA-8BA4-4F86-BBEB-A34F70AD1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E47D9C-F030-DB4E-B910-D3CAFB3A0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ESF+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B26FF-A61C-9A41-B7F9-905BAEF5B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Europskim</a:t>
            </a:r>
            <a:r>
              <a:rPr lang="en-US" b="1" dirty="0"/>
              <a:t> </a:t>
            </a:r>
            <a:r>
              <a:rPr lang="en-US" b="1" dirty="0" err="1"/>
              <a:t>socijalnim</a:t>
            </a:r>
            <a:r>
              <a:rPr lang="en-US" b="1" dirty="0"/>
              <a:t> </a:t>
            </a:r>
            <a:r>
              <a:rPr lang="en-US" b="1" dirty="0" err="1"/>
              <a:t>fondom</a:t>
            </a:r>
            <a:r>
              <a:rPr lang="en-US" b="1" dirty="0"/>
              <a:t> plus (ESF+) </a:t>
            </a:r>
            <a:r>
              <a:rPr lang="en-US" b="1" dirty="0" err="1"/>
              <a:t>podupire</a:t>
            </a:r>
            <a:r>
              <a:rPr lang="en-US" b="1" dirty="0"/>
              <a:t> se 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zapošljavanju</a:t>
            </a:r>
            <a:r>
              <a:rPr lang="en-US" dirty="0"/>
              <a:t>, </a:t>
            </a:r>
            <a:r>
              <a:rPr lang="en-US" dirty="0" err="1"/>
              <a:t>modernizacija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, </a:t>
            </a:r>
            <a:r>
              <a:rPr lang="en-US" dirty="0" err="1"/>
              <a:t>promicanje</a:t>
            </a:r>
            <a:r>
              <a:rPr lang="en-US" dirty="0"/>
              <a:t> </a:t>
            </a:r>
            <a:r>
              <a:rPr lang="en-US" dirty="0" err="1"/>
              <a:t>rodno</a:t>
            </a:r>
            <a:r>
              <a:rPr lang="en-US" dirty="0"/>
              <a:t> </a:t>
            </a:r>
            <a:r>
              <a:rPr lang="en-US" dirty="0" err="1"/>
              <a:t>uravnoteženog</a:t>
            </a:r>
            <a:r>
              <a:rPr lang="en-US" dirty="0"/>
              <a:t> </a:t>
            </a:r>
            <a:r>
              <a:rPr lang="en-US" dirty="0" err="1"/>
              <a:t>sudjelovanja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, </a:t>
            </a:r>
            <a:r>
              <a:rPr lang="en-US" dirty="0" err="1"/>
              <a:t>promicanje</a:t>
            </a:r>
            <a:r>
              <a:rPr lang="en-US" dirty="0"/>
              <a:t> </a:t>
            </a:r>
            <a:r>
              <a:rPr lang="en-US" dirty="0" err="1"/>
              <a:t>prilagodbe</a:t>
            </a:r>
            <a:r>
              <a:rPr lang="en-US" dirty="0"/>
              <a:t> </a:t>
            </a:r>
            <a:r>
              <a:rPr lang="en-US" dirty="0" err="1"/>
              <a:t>radnika</a:t>
            </a:r>
            <a:r>
              <a:rPr lang="en-US" dirty="0"/>
              <a:t>, </a:t>
            </a:r>
            <a:r>
              <a:rPr lang="en-US" dirty="0" err="1"/>
              <a:t>poduzeća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poduzetnika</a:t>
            </a:r>
            <a:r>
              <a:rPr lang="en-US" dirty="0"/>
              <a:t> </a:t>
            </a:r>
            <a:r>
              <a:rPr lang="en-US" dirty="0" err="1"/>
              <a:t>promjenama</a:t>
            </a:r>
            <a:r>
              <a:rPr lang="en-US" dirty="0"/>
              <a:t>,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uključivost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djelotvornost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</a:t>
            </a:r>
            <a:r>
              <a:rPr lang="en-US" dirty="0" err="1"/>
              <a:t>obrazovanja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osposobljavanja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relevantnost</a:t>
            </a:r>
            <a:r>
              <a:rPr lang="en-US" dirty="0"/>
              <a:t> za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, </a:t>
            </a:r>
            <a:r>
              <a:rPr lang="en-US" dirty="0" err="1"/>
              <a:t>promicanje</a:t>
            </a:r>
            <a:r>
              <a:rPr lang="en-US" dirty="0"/>
              <a:t> </a:t>
            </a:r>
            <a:r>
              <a:rPr lang="en-US" dirty="0" err="1"/>
              <a:t>jednakog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kvalitetnom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uključivom</a:t>
            </a:r>
            <a:r>
              <a:rPr lang="en-US" dirty="0"/>
              <a:t> </a:t>
            </a:r>
            <a:r>
              <a:rPr lang="en-US" dirty="0" err="1"/>
              <a:t>obrazovanju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osposobljavanju</a:t>
            </a:r>
            <a:r>
              <a:rPr lang="en-US" dirty="0"/>
              <a:t> s </a:t>
            </a:r>
            <a:r>
              <a:rPr lang="en-US" dirty="0" err="1"/>
              <a:t>naglaskom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skupine</a:t>
            </a:r>
            <a:r>
              <a:rPr lang="en-US" dirty="0"/>
              <a:t> u </a:t>
            </a:r>
            <a:r>
              <a:rPr lang="en-US" dirty="0" err="1"/>
              <a:t>nepovoljnom</a:t>
            </a:r>
            <a:r>
              <a:rPr lang="en-US" dirty="0"/>
              <a:t> </a:t>
            </a:r>
            <a:r>
              <a:rPr lang="en-US" dirty="0" err="1"/>
              <a:t>položaju</a:t>
            </a:r>
            <a:r>
              <a:rPr lang="en-US" dirty="0"/>
              <a:t>, </a:t>
            </a:r>
            <a:r>
              <a:rPr lang="en-US" dirty="0" err="1"/>
              <a:t>promicanje</a:t>
            </a:r>
            <a:r>
              <a:rPr lang="en-US" dirty="0"/>
              <a:t> </a:t>
            </a:r>
            <a:r>
              <a:rPr lang="en-US" dirty="0" err="1"/>
              <a:t>cjeloživotnog</a:t>
            </a:r>
            <a:r>
              <a:rPr lang="en-US" dirty="0"/>
              <a:t> </a:t>
            </a:r>
            <a:r>
              <a:rPr lang="en-US" dirty="0" err="1"/>
              <a:t>učenja</a:t>
            </a:r>
            <a:r>
              <a:rPr lang="en-US" dirty="0"/>
              <a:t>.</a:t>
            </a: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374334B3-5D4E-41A3-982A-07E46DBC46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855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7357F206-ED8A-4197-9A26-E28BFD992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E7CDC5-C673-47FD-08EA-5F7D50C7E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Strateško planiranje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1D1B6-EC5F-0352-A916-22EFE888F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err="1"/>
              <a:t>Strateško</a:t>
            </a:r>
            <a:r>
              <a:rPr lang="en-US" dirty="0"/>
              <a:t> </a:t>
            </a:r>
            <a:r>
              <a:rPr lang="en-US" dirty="0" err="1"/>
              <a:t>planiranje</a:t>
            </a:r>
            <a:r>
              <a:rPr lang="en-US" dirty="0"/>
              <a:t> je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definira</a:t>
            </a:r>
            <a:r>
              <a:rPr lang="en-US" dirty="0"/>
              <a:t> </a:t>
            </a:r>
            <a:r>
              <a:rPr lang="en-US" b="1" dirty="0" err="1"/>
              <a:t>smjer</a:t>
            </a:r>
            <a:r>
              <a:rPr lang="en-US" b="1" dirty="0"/>
              <a:t> </a:t>
            </a:r>
            <a:r>
              <a:rPr lang="en-US" b="1" dirty="0" err="1"/>
              <a:t>djelovanja</a:t>
            </a:r>
            <a:r>
              <a:rPr lang="en-US" b="1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b="1" dirty="0" err="1"/>
              <a:t>strategija</a:t>
            </a:r>
            <a:r>
              <a:rPr lang="en-US" b="1" dirty="0"/>
              <a:t>, plan </a:t>
            </a:r>
            <a:r>
              <a:rPr lang="en-US" b="1" dirty="0" err="1"/>
              <a:t>ili</a:t>
            </a:r>
            <a:r>
              <a:rPr lang="en-US" b="1" dirty="0"/>
              <a:t> program,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</a:t>
            </a:r>
            <a:r>
              <a:rPr lang="en-US" b="1" dirty="0" err="1"/>
              <a:t>onošenje</a:t>
            </a:r>
            <a:r>
              <a:rPr lang="en-US" b="1" dirty="0"/>
              <a:t> </a:t>
            </a:r>
            <a:r>
              <a:rPr lang="en-US" b="1" dirty="0" err="1"/>
              <a:t>odluka</a:t>
            </a:r>
            <a:r>
              <a:rPr lang="en-US" b="1" dirty="0"/>
              <a:t> o </a:t>
            </a:r>
            <a:r>
              <a:rPr lang="en-US" b="1" dirty="0" err="1"/>
              <a:t>raspoređivanju</a:t>
            </a:r>
            <a:r>
              <a:rPr lang="en-US" b="1" dirty="0"/>
              <a:t> </a:t>
            </a:r>
            <a:r>
              <a:rPr lang="en-US" b="1" dirty="0" err="1"/>
              <a:t>resursa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tom </a:t>
            </a:r>
            <a:r>
              <a:rPr lang="en-US" dirty="0" err="1"/>
              <a:t>strategijom</a:t>
            </a:r>
            <a:r>
              <a:rPr lang="en-US" dirty="0"/>
              <a:t>, </a:t>
            </a:r>
            <a:r>
              <a:rPr lang="en-US" dirty="0" err="1"/>
              <a:t>planom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programom</a:t>
            </a:r>
            <a:r>
              <a:rPr lang="en-US" dirty="0"/>
              <a:t>. </a:t>
            </a:r>
          </a:p>
          <a:p>
            <a:pPr>
              <a:buFontTx/>
              <a:buChar char="-"/>
            </a:pPr>
            <a:r>
              <a:rPr lang="en-US" dirty="0" err="1"/>
              <a:t>Strateško</a:t>
            </a:r>
            <a:r>
              <a:rPr lang="en-US" dirty="0"/>
              <a:t> </a:t>
            </a:r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za </a:t>
            </a:r>
            <a:r>
              <a:rPr lang="en-US" dirty="0" err="1"/>
              <a:t>provedbu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, plana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. - (</a:t>
            </a:r>
            <a:r>
              <a:rPr lang="en-US" dirty="0" err="1"/>
              <a:t>definicija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Priručnika</a:t>
            </a:r>
            <a:r>
              <a:rPr lang="en-US" dirty="0"/>
              <a:t> o </a:t>
            </a:r>
            <a:r>
              <a:rPr lang="en-US" dirty="0" err="1"/>
              <a:t>strateškom</a:t>
            </a:r>
            <a:r>
              <a:rPr lang="en-US" dirty="0"/>
              <a:t> </a:t>
            </a:r>
            <a:r>
              <a:rPr lang="en-US" dirty="0" err="1"/>
              <a:t>planiranju,MRRFEU</a:t>
            </a:r>
            <a:r>
              <a:rPr lang="en-US" dirty="0"/>
              <a:t>, </a:t>
            </a:r>
            <a:r>
              <a:rPr lang="en-US" dirty="0" err="1"/>
              <a:t>svibanj</a:t>
            </a:r>
            <a:r>
              <a:rPr lang="en-US" dirty="0"/>
              <a:t> 2020. </a:t>
            </a:r>
            <a:r>
              <a:rPr lang="en-US" dirty="0" err="1"/>
              <a:t>godine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16154DC-3971-4544-9A95-917E910884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8661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FD2C5-A8F6-A243-B954-CB94B3B04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FPT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5E66B-754C-7646-92A0-3D8A4EE71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err="1"/>
              <a:t>Iz</a:t>
            </a:r>
            <a:r>
              <a:rPr lang="en-US" b="1"/>
              <a:t> Fonda za </a:t>
            </a:r>
            <a:r>
              <a:rPr lang="en-US" b="1" err="1"/>
              <a:t>pravednu</a:t>
            </a:r>
            <a:r>
              <a:rPr lang="en-US" b="1"/>
              <a:t> </a:t>
            </a:r>
            <a:r>
              <a:rPr lang="en-US" b="1" err="1"/>
              <a:t>tranziciju</a:t>
            </a:r>
            <a:r>
              <a:rPr lang="en-US" b="1"/>
              <a:t> (FPT) </a:t>
            </a:r>
            <a:r>
              <a:rPr lang="en-US" b="1" err="1"/>
              <a:t>mjere</a:t>
            </a:r>
            <a:r>
              <a:rPr lang="en-US" b="1"/>
              <a:t> su </a:t>
            </a:r>
            <a:r>
              <a:rPr lang="en-US" b="1" err="1"/>
              <a:t>posebno</a:t>
            </a:r>
            <a:r>
              <a:rPr lang="en-US" b="1"/>
              <a:t> </a:t>
            </a:r>
            <a:r>
              <a:rPr lang="en-US" b="1" err="1"/>
              <a:t>usmjerene</a:t>
            </a:r>
            <a:r>
              <a:rPr lang="en-US" b="1"/>
              <a:t> </a:t>
            </a:r>
            <a:r>
              <a:rPr lang="en-US" b="1" err="1"/>
              <a:t>na</a:t>
            </a:r>
            <a:r>
              <a:rPr lang="en-US" b="1"/>
              <a:t> </a:t>
            </a:r>
            <a:r>
              <a:rPr lang="en-US" err="1"/>
              <a:t>produktivna</a:t>
            </a:r>
            <a:r>
              <a:rPr lang="en-US"/>
              <a:t> </a:t>
            </a:r>
            <a:r>
              <a:rPr lang="en-US" err="1"/>
              <a:t>ulaganja</a:t>
            </a:r>
            <a:r>
              <a:rPr lang="en-US"/>
              <a:t> u MSP-</a:t>
            </a:r>
            <a:r>
              <a:rPr lang="en-US" err="1"/>
              <a:t>ove</a:t>
            </a:r>
            <a:r>
              <a:rPr lang="en-US"/>
              <a:t>, </a:t>
            </a:r>
            <a:r>
              <a:rPr lang="en-US" err="1"/>
              <a:t>ulaganja</a:t>
            </a:r>
            <a:r>
              <a:rPr lang="en-US"/>
              <a:t> u </a:t>
            </a:r>
            <a:r>
              <a:rPr lang="en-US" err="1"/>
              <a:t>aktivnosti</a:t>
            </a:r>
            <a:r>
              <a:rPr lang="en-US"/>
              <a:t> </a:t>
            </a:r>
            <a:r>
              <a:rPr lang="en-US" err="1"/>
              <a:t>istraživanja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inovacija</a:t>
            </a:r>
            <a:r>
              <a:rPr lang="en-US"/>
              <a:t>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poticanje</a:t>
            </a:r>
            <a:r>
              <a:rPr lang="en-US"/>
              <a:t> </a:t>
            </a:r>
            <a:r>
              <a:rPr lang="en-US" err="1"/>
              <a:t>prijenosa</a:t>
            </a:r>
            <a:r>
              <a:rPr lang="en-US"/>
              <a:t> </a:t>
            </a:r>
            <a:r>
              <a:rPr lang="en-US" err="1"/>
              <a:t>naprednih</a:t>
            </a:r>
            <a:r>
              <a:rPr lang="en-US"/>
              <a:t> </a:t>
            </a:r>
            <a:r>
              <a:rPr lang="en-US" err="1"/>
              <a:t>tehnologija</a:t>
            </a:r>
            <a:r>
              <a:rPr lang="en-US"/>
              <a:t>; </a:t>
            </a:r>
            <a:r>
              <a:rPr lang="en-US" err="1"/>
              <a:t>ulaganja</a:t>
            </a:r>
            <a:r>
              <a:rPr lang="en-US"/>
              <a:t> u </a:t>
            </a:r>
            <a:r>
              <a:rPr lang="en-US" err="1"/>
              <a:t>uvođenje</a:t>
            </a:r>
            <a:r>
              <a:rPr lang="en-US"/>
              <a:t> </a:t>
            </a:r>
            <a:r>
              <a:rPr lang="en-US" err="1"/>
              <a:t>tehnologije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infrastrukture</a:t>
            </a:r>
            <a:r>
              <a:rPr lang="en-US"/>
              <a:t> za </a:t>
            </a:r>
            <a:r>
              <a:rPr lang="en-US" err="1"/>
              <a:t>čistu</a:t>
            </a:r>
            <a:r>
              <a:rPr lang="en-US"/>
              <a:t> </a:t>
            </a:r>
            <a:r>
              <a:rPr lang="en-US" err="1"/>
              <a:t>energiju</a:t>
            </a:r>
            <a:r>
              <a:rPr lang="en-US"/>
              <a:t> po </a:t>
            </a:r>
            <a:r>
              <a:rPr lang="en-US" err="1"/>
              <a:t>pristupačnoj</a:t>
            </a:r>
            <a:r>
              <a:rPr lang="en-US"/>
              <a:t> </a:t>
            </a:r>
            <a:r>
              <a:rPr lang="en-US" err="1"/>
              <a:t>cijeni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smanjenje</a:t>
            </a:r>
            <a:r>
              <a:rPr lang="en-US"/>
              <a:t> </a:t>
            </a:r>
            <a:r>
              <a:rPr lang="en-US" err="1"/>
              <a:t>emisija</a:t>
            </a:r>
            <a:r>
              <a:rPr lang="en-US"/>
              <a:t> </a:t>
            </a:r>
            <a:r>
              <a:rPr lang="en-US" err="1"/>
              <a:t>stakleničkih</a:t>
            </a:r>
            <a:r>
              <a:rPr lang="en-US"/>
              <a:t> </a:t>
            </a:r>
            <a:r>
              <a:rPr lang="en-US" err="1"/>
              <a:t>plinova</a:t>
            </a:r>
            <a:r>
              <a:rPr lang="en-US"/>
              <a:t>; </a:t>
            </a:r>
            <a:r>
              <a:rPr lang="en-US" err="1"/>
              <a:t>ulaganja</a:t>
            </a:r>
            <a:r>
              <a:rPr lang="en-US"/>
              <a:t> u </a:t>
            </a:r>
            <a:r>
              <a:rPr lang="en-US" err="1"/>
              <a:t>digitalizaciju</a:t>
            </a:r>
            <a:r>
              <a:rPr lang="en-US"/>
              <a:t>; </a:t>
            </a:r>
            <a:r>
              <a:rPr lang="en-US" err="1"/>
              <a:t>ulaganja</a:t>
            </a:r>
            <a:r>
              <a:rPr lang="en-US"/>
              <a:t> u </a:t>
            </a:r>
            <a:r>
              <a:rPr lang="en-US" err="1"/>
              <a:t>unapređenje</a:t>
            </a:r>
            <a:r>
              <a:rPr lang="en-US"/>
              <a:t> </a:t>
            </a:r>
            <a:r>
              <a:rPr lang="en-US" err="1"/>
              <a:t>kružnoga</a:t>
            </a:r>
            <a:r>
              <a:rPr lang="en-US"/>
              <a:t> </a:t>
            </a:r>
            <a:r>
              <a:rPr lang="en-US" err="1"/>
              <a:t>gospodarstva</a:t>
            </a:r>
            <a:r>
              <a:rPr lang="en-US"/>
              <a:t>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ulaganja</a:t>
            </a:r>
            <a:r>
              <a:rPr lang="en-US"/>
              <a:t> u </a:t>
            </a:r>
            <a:r>
              <a:rPr lang="en-US" err="1"/>
              <a:t>dokvalifikaciju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prekvalifikaciju</a:t>
            </a:r>
            <a:r>
              <a:rPr lang="en-US"/>
              <a:t> </a:t>
            </a:r>
            <a:r>
              <a:rPr lang="en-US" err="1"/>
              <a:t>radnika</a:t>
            </a:r>
            <a:r>
              <a:rPr lang="en-US"/>
              <a:t>.</a:t>
            </a:r>
            <a:endParaRPr lang="en-HR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97D2A88-F7B9-4FFC-9E49-D07FBC2E54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94F59976-97FE-4FF5-A736-0D90116920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15325838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0AE2B328-CD65-4207-9015-AA259CF34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30A6CF8-DF67-8540-A0C3-720451B06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Mehanizam za oporavak </a:t>
            </a:r>
            <a:r>
              <a:rPr lang="en-US" sz="3600" b="1"/>
              <a:t>i</a:t>
            </a:r>
            <a:r>
              <a:rPr lang="en-HR" sz="3600" b="1"/>
              <a:t> otpornost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E7BB4-21E0-4641-A538-1D3FA0C0D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Republika</a:t>
            </a:r>
            <a:r>
              <a:rPr lang="en-US" dirty="0"/>
              <a:t> Hrvatska</a:t>
            </a:r>
            <a:br>
              <a:rPr lang="en-US" dirty="0"/>
            </a:br>
            <a:r>
              <a:rPr lang="en-US" dirty="0"/>
              <a:t>- </a:t>
            </a:r>
            <a:r>
              <a:rPr lang="en-US" b="1" dirty="0"/>
              <a:t>6,3 </a:t>
            </a:r>
            <a:r>
              <a:rPr lang="en-US" b="1" dirty="0" err="1"/>
              <a:t>milijardi</a:t>
            </a:r>
            <a:r>
              <a:rPr lang="en-US" b="1" dirty="0"/>
              <a:t> </a:t>
            </a:r>
            <a:r>
              <a:rPr lang="en-US" b="1" dirty="0" err="1"/>
              <a:t>eura</a:t>
            </a:r>
            <a:r>
              <a:rPr lang="en-US" b="1" dirty="0"/>
              <a:t> </a:t>
            </a:r>
            <a:r>
              <a:rPr lang="en-US" b="1" dirty="0" err="1"/>
              <a:t>bespovratnih</a:t>
            </a:r>
            <a:r>
              <a:rPr lang="en-US" b="1" dirty="0"/>
              <a:t> </a:t>
            </a:r>
            <a:r>
              <a:rPr lang="en-US" b="1" dirty="0" err="1"/>
              <a:t>sredstava</a:t>
            </a:r>
            <a:br>
              <a:rPr lang="en-US" b="1" dirty="0"/>
            </a:br>
            <a:r>
              <a:rPr lang="en-US" b="1" dirty="0"/>
              <a:t>-</a:t>
            </a:r>
            <a:r>
              <a:rPr lang="en-US" dirty="0"/>
              <a:t> 3,6 </a:t>
            </a:r>
            <a:r>
              <a:rPr lang="en-US" dirty="0" err="1"/>
              <a:t>milijardi</a:t>
            </a:r>
            <a:r>
              <a:rPr lang="en-US" dirty="0"/>
              <a:t> </a:t>
            </a:r>
            <a:r>
              <a:rPr lang="en-US" dirty="0" err="1"/>
              <a:t>eura</a:t>
            </a:r>
            <a:r>
              <a:rPr lang="en-US" dirty="0"/>
              <a:t> </a:t>
            </a:r>
            <a:r>
              <a:rPr lang="en-US" dirty="0" err="1"/>
              <a:t>zajmova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Nacionalni</a:t>
            </a:r>
            <a:r>
              <a:rPr lang="en-US" dirty="0"/>
              <a:t> plan za </a:t>
            </a:r>
            <a:r>
              <a:rPr lang="en-US" dirty="0" err="1"/>
              <a:t>oporavak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otpornost</a:t>
            </a:r>
            <a:r>
              <a:rPr lang="en-US" dirty="0"/>
              <a:t> (NPOO) → </a:t>
            </a:r>
            <a:r>
              <a:rPr lang="en-US" dirty="0" err="1"/>
              <a:t>preduvjet</a:t>
            </a:r>
            <a:r>
              <a:rPr lang="en-US" dirty="0"/>
              <a:t> za </a:t>
            </a:r>
            <a:r>
              <a:rPr lang="en-US" dirty="0" err="1"/>
              <a:t>povlačenje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/>
              <a:t>oporavak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otpornost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planiranih</a:t>
            </a:r>
            <a:r>
              <a:rPr lang="en-US" dirty="0"/>
              <a:t> </a:t>
            </a:r>
            <a:r>
              <a:rPr lang="en-US" dirty="0" err="1"/>
              <a:t>reformi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 s </a:t>
            </a:r>
            <a:r>
              <a:rPr lang="en-US" dirty="0" err="1"/>
              <a:t>hodogramom</a:t>
            </a:r>
            <a:r>
              <a:rPr lang="en-US" dirty="0"/>
              <a:t> </a:t>
            </a:r>
            <a:r>
              <a:rPr lang="en-US" dirty="0" err="1"/>
              <a:t>implementacije</a:t>
            </a:r>
            <a:r>
              <a:rPr lang="en-US" dirty="0"/>
              <a:t> </a:t>
            </a:r>
            <a:r>
              <a:rPr lang="en-US" dirty="0" err="1"/>
              <a:t>reformi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provedeni</a:t>
            </a:r>
            <a:r>
              <a:rPr lang="en-US" dirty="0"/>
              <a:t> </a:t>
            </a:r>
            <a:r>
              <a:rPr lang="en-US" dirty="0" err="1"/>
              <a:t>najkasnije</a:t>
            </a:r>
            <a:r>
              <a:rPr lang="en-US" dirty="0"/>
              <a:t> do 31. </a:t>
            </a:r>
            <a:r>
              <a:rPr lang="en-US" dirty="0" err="1"/>
              <a:t>kolovoza</a:t>
            </a:r>
            <a:r>
              <a:rPr lang="en-US" dirty="0"/>
              <a:t> 2026. </a:t>
            </a:r>
            <a:r>
              <a:rPr lang="en-US" dirty="0" err="1"/>
              <a:t>godine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Objavljen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dostupan</a:t>
            </a:r>
            <a:r>
              <a:rPr lang="en-US" dirty="0"/>
              <a:t> za </a:t>
            </a:r>
            <a:r>
              <a:rPr lang="en-US" dirty="0" err="1"/>
              <a:t>čitanje</a:t>
            </a:r>
            <a:r>
              <a:rPr lang="en-US" dirty="0"/>
              <a:t> (</a:t>
            </a:r>
            <a:r>
              <a:rPr lang="en-US" dirty="0" err="1"/>
              <a:t>preko</a:t>
            </a:r>
            <a:r>
              <a:rPr lang="en-US" dirty="0"/>
              <a:t> 1200 </a:t>
            </a:r>
            <a:r>
              <a:rPr lang="en-US" dirty="0" err="1"/>
              <a:t>stranica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- 37%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povezano</a:t>
            </a:r>
            <a:r>
              <a:rPr lang="en-US" dirty="0"/>
              <a:t> s </a:t>
            </a:r>
            <a:r>
              <a:rPr lang="en-US" dirty="0" err="1"/>
              <a:t>klimatskim</a:t>
            </a:r>
            <a:r>
              <a:rPr lang="en-US" dirty="0"/>
              <a:t> </a:t>
            </a:r>
            <a:r>
              <a:rPr lang="en-US" dirty="0" err="1"/>
              <a:t>ciljevima</a:t>
            </a:r>
            <a:r>
              <a:rPr lang="en-US" dirty="0"/>
              <a:t>, a 20% s </a:t>
            </a:r>
            <a:r>
              <a:rPr lang="en-US" dirty="0" err="1"/>
              <a:t>ciljevima</a:t>
            </a:r>
            <a:r>
              <a:rPr lang="en-US" dirty="0"/>
              <a:t> </a:t>
            </a:r>
            <a:r>
              <a:rPr lang="en-US" dirty="0" err="1"/>
              <a:t>digitalne</a:t>
            </a:r>
            <a:r>
              <a:rPr lang="en-US" dirty="0"/>
              <a:t> </a:t>
            </a:r>
            <a:r>
              <a:rPr lang="en-US" dirty="0" err="1"/>
              <a:t>tranzicije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C357332-40F2-4C82-B2B9-FD98663DF2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5438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>
            <a:extLst>
              <a:ext uri="{FF2B5EF4-FFF2-40B4-BE49-F238E27FC236}">
                <a16:creationId xmlns:a16="http://schemas.microsoft.com/office/drawing/2014/main" id="{20B5DE8D-8BFA-4920-B2E7-D541FC020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685563-D531-204E-9247-AAF7A2E15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NPOO 2021.-2026.</a:t>
            </a:r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980EB172-3078-F247-94CF-B6AE3235EC4B}"/>
              </a:ext>
            </a:extLst>
          </p:cNvPr>
          <p:cNvSpPr>
            <a:spLocks noGrp="1" noChangeAspect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err="1"/>
              <a:t>Sastoji</a:t>
            </a:r>
            <a:r>
              <a:rPr lang="en-US"/>
              <a:t> se od 5 </a:t>
            </a:r>
            <a:r>
              <a:rPr lang="en-US" err="1"/>
              <a:t>komponenti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1 </a:t>
            </a:r>
            <a:r>
              <a:rPr lang="en-US" err="1"/>
              <a:t>inicijative</a:t>
            </a:r>
            <a:r>
              <a:rPr lang="en-US"/>
              <a:t>: </a:t>
            </a:r>
          </a:p>
          <a:p>
            <a:pPr marL="0" indent="0">
              <a:buNone/>
            </a:pPr>
            <a:r>
              <a:rPr lang="en-US"/>
              <a:t>1) </a:t>
            </a:r>
            <a:r>
              <a:rPr lang="en-US" err="1"/>
              <a:t>Gospodarstvo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2) </a:t>
            </a:r>
            <a:r>
              <a:rPr lang="en-US" err="1"/>
              <a:t>Javna</a:t>
            </a:r>
            <a:r>
              <a:rPr lang="en-US"/>
              <a:t> </a:t>
            </a:r>
            <a:r>
              <a:rPr lang="en-US" err="1"/>
              <a:t>uprava</a:t>
            </a:r>
            <a:r>
              <a:rPr lang="en-US"/>
              <a:t>, </a:t>
            </a:r>
            <a:r>
              <a:rPr lang="en-US" err="1"/>
              <a:t>pravosuđe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državna</a:t>
            </a:r>
            <a:r>
              <a:rPr lang="en-US"/>
              <a:t> </a:t>
            </a:r>
            <a:r>
              <a:rPr lang="en-US" err="1"/>
              <a:t>imovina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3) </a:t>
            </a:r>
            <a:r>
              <a:rPr lang="en-US" err="1"/>
              <a:t>Obrazovanje</a:t>
            </a:r>
            <a:r>
              <a:rPr lang="en-US"/>
              <a:t>, </a:t>
            </a:r>
            <a:r>
              <a:rPr lang="en-US" err="1"/>
              <a:t>znanost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istraživanje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4) </a:t>
            </a:r>
            <a:r>
              <a:rPr lang="en-US" err="1"/>
              <a:t>Tržište</a:t>
            </a:r>
            <a:r>
              <a:rPr lang="en-US"/>
              <a:t> </a:t>
            </a:r>
            <a:r>
              <a:rPr lang="en-US" err="1"/>
              <a:t>rada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socijalna</a:t>
            </a:r>
            <a:r>
              <a:rPr lang="en-US"/>
              <a:t> </a:t>
            </a:r>
            <a:r>
              <a:rPr lang="en-US" err="1"/>
              <a:t>zaštita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5)</a:t>
            </a:r>
            <a:r>
              <a:rPr lang="en-US" err="1"/>
              <a:t>Zdravstvo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 err="1"/>
              <a:t>Inicijativa</a:t>
            </a:r>
            <a:r>
              <a:rPr lang="en-US"/>
              <a:t>: </a:t>
            </a:r>
            <a:r>
              <a:rPr lang="en-US" err="1"/>
              <a:t>obnova</a:t>
            </a:r>
            <a:r>
              <a:rPr lang="en-US"/>
              <a:t> </a:t>
            </a:r>
            <a:r>
              <a:rPr lang="en-US" err="1"/>
              <a:t>zgrada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-76 </a:t>
            </a:r>
            <a:r>
              <a:rPr lang="en-US" err="1"/>
              <a:t>reformi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146 </a:t>
            </a:r>
            <a:r>
              <a:rPr lang="en-US" err="1"/>
              <a:t>investicija</a:t>
            </a:r>
            <a:r>
              <a:rPr lang="en-US"/>
              <a:t> </a:t>
            </a:r>
          </a:p>
          <a:p>
            <a:pPr marL="0" indent="0">
              <a:buNone/>
            </a:pPr>
            <a:endParaRPr lang="en-HR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480DA524-DBB4-4981-AA15-231C4D75C9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1176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94CF2-310B-7A4F-A5CA-9BC581C05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NPOO 2021.-2026.</a:t>
            </a:r>
            <a:endParaRPr lang="en-HR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353C6-8383-1E4A-974D-3E1D090B0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HR" dirty="0"/>
              <a:t>-traje od 2021. do 2026. godine (traje kraće 3,5 godine od VFO-a)</a:t>
            </a:r>
          </a:p>
          <a:p>
            <a:pPr marL="0" indent="0">
              <a:buNone/>
            </a:pPr>
            <a:r>
              <a:rPr lang="en-HR" dirty="0"/>
              <a:t>-upravljačko tijelo je Ministarstvo financija</a:t>
            </a:r>
          </a:p>
          <a:p>
            <a:pPr marL="0" indent="0">
              <a:buNone/>
            </a:pPr>
            <a:r>
              <a:rPr lang="en-HR" dirty="0"/>
              <a:t>-kordininaciju je vodio Ured premijera</a:t>
            </a:r>
          </a:p>
          <a:p>
            <a:pPr marL="0" indent="0">
              <a:buNone/>
            </a:pPr>
            <a:r>
              <a:rPr lang="en-HR" dirty="0"/>
              <a:t>-do kraja 2022.godine treba se ugovoriti 70% a 30% do kraja 2023. </a:t>
            </a:r>
            <a:r>
              <a:rPr lang="en-HR"/>
              <a:t>godine</a:t>
            </a: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A380EC4-2227-4899-9993-F3C3C3329D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165CF4FC-701F-4BB9-8348-EEB7C66A34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7922359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id="{187BA436-89DC-4EED-9ACF-40A1ECB61D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9861" y="201157"/>
            <a:ext cx="907878" cy="82674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FEB64085-EBB2-4296-BC1D-FEEAAE0654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F33055-12BD-B642-85E3-24C56A6FD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R" b="1"/>
              <a:t>NPOO-raspodjela ulaganja po komponentama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3A6B9-55D6-9B49-B163-FC6F38A2F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- </a:t>
            </a:r>
            <a:r>
              <a:rPr lang="en-US" err="1"/>
              <a:t>Gospodarstvo</a:t>
            </a:r>
            <a:r>
              <a:rPr lang="en-US"/>
              <a:t> 54%</a:t>
            </a:r>
          </a:p>
          <a:p>
            <a:pPr marL="0" indent="0">
              <a:buNone/>
            </a:pPr>
            <a:r>
              <a:rPr lang="en-US"/>
              <a:t>- </a:t>
            </a:r>
            <a:r>
              <a:rPr lang="en-US" err="1"/>
              <a:t>Javna</a:t>
            </a:r>
            <a:r>
              <a:rPr lang="en-US"/>
              <a:t> </a:t>
            </a:r>
            <a:r>
              <a:rPr lang="en-US" err="1"/>
              <a:t>uprava</a:t>
            </a:r>
            <a:r>
              <a:rPr lang="en-US"/>
              <a:t>, </a:t>
            </a:r>
            <a:r>
              <a:rPr lang="en-US" err="1"/>
              <a:t>pravosuđe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državna</a:t>
            </a:r>
            <a:r>
              <a:rPr lang="en-US"/>
              <a:t> </a:t>
            </a:r>
            <a:r>
              <a:rPr lang="en-US" err="1"/>
              <a:t>imovina</a:t>
            </a:r>
            <a:r>
              <a:rPr lang="en-US"/>
              <a:t>  9%</a:t>
            </a:r>
          </a:p>
          <a:p>
            <a:pPr marL="0" indent="0">
              <a:buNone/>
            </a:pPr>
            <a:r>
              <a:rPr lang="en-US"/>
              <a:t>- </a:t>
            </a:r>
            <a:r>
              <a:rPr lang="en-US" err="1"/>
              <a:t>Obrazovanje</a:t>
            </a:r>
            <a:r>
              <a:rPr lang="en-US"/>
              <a:t>, </a:t>
            </a:r>
            <a:r>
              <a:rPr lang="en-US" err="1"/>
              <a:t>znanost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istraživanje</a:t>
            </a:r>
            <a:r>
              <a:rPr lang="en-US"/>
              <a:t> 16%</a:t>
            </a:r>
          </a:p>
          <a:p>
            <a:pPr>
              <a:buFontTx/>
              <a:buChar char="-"/>
            </a:pPr>
            <a:r>
              <a:rPr lang="en-US" err="1"/>
              <a:t>Tržište</a:t>
            </a:r>
            <a:r>
              <a:rPr lang="en-US"/>
              <a:t> </a:t>
            </a:r>
            <a:r>
              <a:rPr lang="en-US" err="1"/>
              <a:t>rada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socijalna</a:t>
            </a:r>
            <a:r>
              <a:rPr lang="en-US"/>
              <a:t> </a:t>
            </a:r>
            <a:r>
              <a:rPr lang="en-US" err="1"/>
              <a:t>zaštita</a:t>
            </a:r>
            <a:r>
              <a:rPr lang="en-US"/>
              <a:t> 4%</a:t>
            </a:r>
          </a:p>
          <a:p>
            <a:pPr>
              <a:buFontTx/>
              <a:buChar char="-"/>
            </a:pPr>
            <a:r>
              <a:rPr lang="en-US" err="1"/>
              <a:t>Zdravstvo</a:t>
            </a:r>
            <a:r>
              <a:rPr lang="en-US"/>
              <a:t> 5%</a:t>
            </a:r>
          </a:p>
          <a:p>
            <a:pPr marL="0" indent="0">
              <a:buNone/>
            </a:pPr>
            <a:br>
              <a:rPr lang="en-US"/>
            </a:br>
            <a:r>
              <a:rPr lang="en-US"/>
              <a:t>INICIJATIVA: </a:t>
            </a:r>
            <a:r>
              <a:rPr lang="en-US" err="1"/>
              <a:t>obnova</a:t>
            </a:r>
            <a:r>
              <a:rPr lang="en-US"/>
              <a:t> </a:t>
            </a:r>
            <a:r>
              <a:rPr lang="en-US" err="1"/>
              <a:t>zgrada</a:t>
            </a:r>
            <a:r>
              <a:rPr lang="en-US"/>
              <a:t> 12%</a:t>
            </a:r>
          </a:p>
          <a:p>
            <a:pPr marL="0" indent="0">
              <a:buNone/>
            </a:pP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4748233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936D252A-5067-45EF-91DE-AB46404F50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89C7389-EB4A-694E-AC1D-10FDDA3B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NPOO-mogućnosti ulaganja za JLRS-ove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6A108-501C-5B4F-9F6E-B10F8627C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HR"/>
              <a:t>-</a:t>
            </a:r>
            <a:r>
              <a:rPr lang="en-US" err="1"/>
              <a:t>Financijski</a:t>
            </a:r>
            <a:r>
              <a:rPr lang="en-US"/>
              <a:t> </a:t>
            </a:r>
            <a:r>
              <a:rPr lang="en-US" err="1"/>
              <a:t>instrumenti</a:t>
            </a:r>
            <a:r>
              <a:rPr lang="en-US"/>
              <a:t> za </a:t>
            </a:r>
            <a:r>
              <a:rPr lang="en-US" err="1"/>
              <a:t>subjekte</a:t>
            </a:r>
            <a:r>
              <a:rPr lang="en-US"/>
              <a:t> </a:t>
            </a:r>
            <a:r>
              <a:rPr lang="en-US" err="1"/>
              <a:t>javnog</a:t>
            </a:r>
            <a:r>
              <a:rPr lang="en-US"/>
              <a:t> </a:t>
            </a:r>
            <a:r>
              <a:rPr lang="en-US" err="1"/>
              <a:t>sektora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</a:t>
            </a:r>
            <a:r>
              <a:rPr lang="en-US" err="1"/>
              <a:t>Korištenje</a:t>
            </a:r>
            <a:r>
              <a:rPr lang="en-US"/>
              <a:t> </a:t>
            </a:r>
            <a:r>
              <a:rPr lang="en-US" err="1"/>
              <a:t>vodika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novih</a:t>
            </a:r>
            <a:r>
              <a:rPr lang="en-US"/>
              <a:t> </a:t>
            </a:r>
            <a:r>
              <a:rPr lang="en-US" err="1"/>
              <a:t>tehnologija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-Program </a:t>
            </a:r>
            <a:r>
              <a:rPr lang="en-US" err="1"/>
              <a:t>razvoja</a:t>
            </a:r>
            <a:r>
              <a:rPr lang="en-US"/>
              <a:t> </a:t>
            </a:r>
            <a:r>
              <a:rPr lang="en-US" err="1"/>
              <a:t>javne</a:t>
            </a:r>
            <a:r>
              <a:rPr lang="en-US"/>
              <a:t> </a:t>
            </a:r>
            <a:r>
              <a:rPr lang="en-US" err="1"/>
              <a:t>odvodnje</a:t>
            </a:r>
            <a:r>
              <a:rPr lang="en-US"/>
              <a:t> </a:t>
            </a:r>
            <a:r>
              <a:rPr lang="en-US" err="1"/>
              <a:t>otpadnih</a:t>
            </a:r>
            <a:r>
              <a:rPr lang="en-US"/>
              <a:t> </a:t>
            </a:r>
            <a:r>
              <a:rPr lang="en-US" err="1"/>
              <a:t>voda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-Program </a:t>
            </a:r>
            <a:r>
              <a:rPr lang="en-US" err="1"/>
              <a:t>razvoja</a:t>
            </a:r>
            <a:r>
              <a:rPr lang="en-US"/>
              <a:t> </a:t>
            </a:r>
            <a:r>
              <a:rPr lang="en-US" err="1"/>
              <a:t>javne</a:t>
            </a:r>
            <a:r>
              <a:rPr lang="en-US"/>
              <a:t> </a:t>
            </a:r>
            <a:r>
              <a:rPr lang="en-US" err="1"/>
              <a:t>vodoopskrbe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-Program </a:t>
            </a:r>
            <a:r>
              <a:rPr lang="en-US" err="1"/>
              <a:t>smanjenja</a:t>
            </a:r>
            <a:r>
              <a:rPr lang="en-US"/>
              <a:t> </a:t>
            </a:r>
            <a:r>
              <a:rPr lang="en-US" err="1"/>
              <a:t>odlaganja</a:t>
            </a:r>
            <a:r>
              <a:rPr lang="en-US"/>
              <a:t> </a:t>
            </a:r>
            <a:r>
              <a:rPr lang="en-US" err="1"/>
              <a:t>otpada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-Program </a:t>
            </a:r>
            <a:r>
              <a:rPr lang="en-US" err="1"/>
              <a:t>sanacije</a:t>
            </a:r>
            <a:r>
              <a:rPr lang="en-US"/>
              <a:t> </a:t>
            </a:r>
            <a:r>
              <a:rPr lang="en-US" err="1"/>
              <a:t>zatvorenih</a:t>
            </a:r>
            <a:r>
              <a:rPr lang="en-US"/>
              <a:t> </a:t>
            </a:r>
            <a:r>
              <a:rPr lang="en-US" err="1"/>
              <a:t>odlagališta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lokacija</a:t>
            </a:r>
            <a:r>
              <a:rPr lang="en-US"/>
              <a:t> </a:t>
            </a:r>
            <a:r>
              <a:rPr lang="en-US" err="1"/>
              <a:t>onečišćenih</a:t>
            </a:r>
            <a:r>
              <a:rPr lang="en-US"/>
              <a:t> </a:t>
            </a:r>
            <a:r>
              <a:rPr lang="en-US" err="1"/>
              <a:t>opasnim</a:t>
            </a:r>
            <a:r>
              <a:rPr lang="en-US"/>
              <a:t> </a:t>
            </a:r>
            <a:r>
              <a:rPr lang="en-US" err="1"/>
              <a:t>otpadom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</a:t>
            </a:r>
            <a:r>
              <a:rPr lang="en-US" err="1"/>
              <a:t>Nabava</a:t>
            </a:r>
            <a:r>
              <a:rPr lang="en-US"/>
              <a:t> </a:t>
            </a:r>
            <a:r>
              <a:rPr lang="en-US" err="1"/>
              <a:t>vozila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alternativni</a:t>
            </a:r>
            <a:r>
              <a:rPr lang="en-US"/>
              <a:t> </a:t>
            </a:r>
            <a:r>
              <a:rPr lang="en-US" err="1"/>
              <a:t>pogon</a:t>
            </a:r>
            <a:r>
              <a:rPr lang="en-US"/>
              <a:t> za </a:t>
            </a:r>
            <a:r>
              <a:rPr lang="en-US" err="1"/>
              <a:t>javni</a:t>
            </a:r>
            <a:r>
              <a:rPr lang="en-US"/>
              <a:t> </a:t>
            </a:r>
            <a:r>
              <a:rPr lang="en-US" err="1"/>
              <a:t>gradski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prigradski</a:t>
            </a:r>
            <a:r>
              <a:rPr lang="en-US"/>
              <a:t> </a:t>
            </a:r>
            <a:r>
              <a:rPr lang="en-US" err="1"/>
              <a:t>linijski</a:t>
            </a:r>
            <a:r>
              <a:rPr lang="en-US"/>
              <a:t> </a:t>
            </a:r>
            <a:r>
              <a:rPr lang="en-US" err="1"/>
              <a:t>promet</a:t>
            </a:r>
            <a:r>
              <a:rPr lang="en-US"/>
              <a:t>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HR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B7BE2612-65E9-4806-A311-F8C0ADCA2D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5287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37E0166A-9061-4166-8231-A0C31C773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759CD2C-F182-3746-ACA9-4DA96449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NPOO-mogućnosti ulaganja za JLRS-ove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369D8-9DA6-E340-991C-436DAF090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HR"/>
              <a:t>-</a:t>
            </a:r>
            <a:r>
              <a:rPr lang="en-US"/>
              <a:t>Program </a:t>
            </a:r>
            <a:r>
              <a:rPr lang="en-US" err="1"/>
              <a:t>sufinanciranja</a:t>
            </a:r>
            <a:r>
              <a:rPr lang="en-US"/>
              <a:t> </a:t>
            </a:r>
            <a:r>
              <a:rPr lang="en-US" err="1"/>
              <a:t>kupnje</a:t>
            </a:r>
            <a:r>
              <a:rPr lang="en-US"/>
              <a:t> </a:t>
            </a:r>
            <a:r>
              <a:rPr lang="en-US" err="1"/>
              <a:t>novih</a:t>
            </a:r>
            <a:r>
              <a:rPr lang="en-US"/>
              <a:t> </a:t>
            </a:r>
            <a:r>
              <a:rPr lang="en-US" err="1"/>
              <a:t>vozila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alternativna</a:t>
            </a:r>
            <a:r>
              <a:rPr lang="en-US"/>
              <a:t> </a:t>
            </a:r>
            <a:r>
              <a:rPr lang="en-US" err="1"/>
              <a:t>goriva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razvoja</a:t>
            </a:r>
            <a:r>
              <a:rPr lang="en-US"/>
              <a:t> </a:t>
            </a:r>
            <a:r>
              <a:rPr lang="en-US" err="1"/>
              <a:t>infrastrukture</a:t>
            </a:r>
            <a:r>
              <a:rPr lang="en-US"/>
              <a:t> </a:t>
            </a:r>
            <a:r>
              <a:rPr lang="en-US" err="1"/>
              <a:t>alternativnih</a:t>
            </a:r>
            <a:r>
              <a:rPr lang="en-US"/>
              <a:t> </a:t>
            </a:r>
            <a:r>
              <a:rPr lang="en-US" err="1"/>
              <a:t>goriva</a:t>
            </a:r>
            <a:r>
              <a:rPr lang="en-US"/>
              <a:t> u </a:t>
            </a:r>
            <a:r>
              <a:rPr lang="en-US" err="1"/>
              <a:t>cestovnom</a:t>
            </a:r>
            <a:r>
              <a:rPr lang="en-US"/>
              <a:t> </a:t>
            </a:r>
            <a:r>
              <a:rPr lang="en-US" err="1"/>
              <a:t>prometu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HR"/>
              <a:t>-</a:t>
            </a:r>
            <a:r>
              <a:rPr lang="en-US" err="1"/>
              <a:t>Komasacija</a:t>
            </a:r>
            <a:r>
              <a:rPr lang="en-US"/>
              <a:t> </a:t>
            </a:r>
            <a:r>
              <a:rPr lang="en-US" err="1"/>
              <a:t>poljoprivrednog</a:t>
            </a:r>
            <a:r>
              <a:rPr lang="en-US"/>
              <a:t> </a:t>
            </a:r>
            <a:r>
              <a:rPr lang="en-US" err="1"/>
              <a:t>zemljišta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</a:t>
            </a:r>
            <a:r>
              <a:rPr lang="en-US" err="1"/>
              <a:t>Regionalna</a:t>
            </a:r>
            <a:r>
              <a:rPr lang="en-US"/>
              <a:t> </a:t>
            </a:r>
            <a:r>
              <a:rPr lang="en-US" err="1"/>
              <a:t>diversifikacija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specijalizacija</a:t>
            </a:r>
            <a:r>
              <a:rPr lang="en-US"/>
              <a:t> </a:t>
            </a:r>
            <a:r>
              <a:rPr lang="en-US" err="1"/>
              <a:t>hrvatskog</a:t>
            </a:r>
            <a:r>
              <a:rPr lang="en-US"/>
              <a:t> </a:t>
            </a:r>
            <a:r>
              <a:rPr lang="en-US" err="1"/>
              <a:t>turizma</a:t>
            </a:r>
            <a:r>
              <a:rPr lang="en-US"/>
              <a:t> kroz </a:t>
            </a:r>
            <a:r>
              <a:rPr lang="en-US" err="1"/>
              <a:t>ulaganja</a:t>
            </a:r>
            <a:r>
              <a:rPr lang="en-US"/>
              <a:t> u </a:t>
            </a:r>
            <a:r>
              <a:rPr lang="en-US" err="1"/>
              <a:t>razvoj</a:t>
            </a:r>
            <a:r>
              <a:rPr lang="en-US"/>
              <a:t> </a:t>
            </a:r>
            <a:r>
              <a:rPr lang="en-US" err="1"/>
              <a:t>turističkih</a:t>
            </a:r>
            <a:r>
              <a:rPr lang="en-US"/>
              <a:t> </a:t>
            </a:r>
            <a:r>
              <a:rPr lang="en-US" err="1"/>
              <a:t>proizvoda</a:t>
            </a:r>
            <a:r>
              <a:rPr lang="en-US"/>
              <a:t> </a:t>
            </a:r>
            <a:r>
              <a:rPr lang="en-US" err="1"/>
              <a:t>visoke</a:t>
            </a:r>
            <a:r>
              <a:rPr lang="en-US"/>
              <a:t> </a:t>
            </a:r>
            <a:r>
              <a:rPr lang="en-US" err="1"/>
              <a:t>dodane</a:t>
            </a:r>
            <a:r>
              <a:rPr lang="en-US"/>
              <a:t> </a:t>
            </a:r>
            <a:r>
              <a:rPr lang="en-US" err="1"/>
              <a:t>vrijednosti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</a:t>
            </a:r>
            <a:r>
              <a:rPr lang="en-US" err="1"/>
              <a:t>Provedba</a:t>
            </a:r>
            <a:r>
              <a:rPr lang="en-US"/>
              <a:t> </a:t>
            </a:r>
            <a:r>
              <a:rPr lang="en-US" err="1"/>
              <a:t>projekata</a:t>
            </a:r>
            <a:r>
              <a:rPr lang="en-US"/>
              <a:t> u </a:t>
            </a:r>
            <a:r>
              <a:rPr lang="en-US" err="1"/>
              <a:t>sastavu</a:t>
            </a:r>
            <a:r>
              <a:rPr lang="en-US"/>
              <a:t> </a:t>
            </a:r>
            <a:r>
              <a:rPr lang="en-US" err="1"/>
              <a:t>Okvirnog</a:t>
            </a:r>
            <a:r>
              <a:rPr lang="en-US"/>
              <a:t> </a:t>
            </a:r>
            <a:r>
              <a:rPr lang="en-US" err="1"/>
              <a:t>nacionalnog</a:t>
            </a:r>
            <a:r>
              <a:rPr lang="en-US"/>
              <a:t> </a:t>
            </a:r>
            <a:r>
              <a:rPr lang="en-US" err="1"/>
              <a:t>programa</a:t>
            </a:r>
            <a:r>
              <a:rPr lang="en-US"/>
              <a:t> za </a:t>
            </a:r>
            <a:r>
              <a:rPr lang="en-US" err="1"/>
              <a:t>razvoj</a:t>
            </a:r>
            <a:r>
              <a:rPr lang="en-US"/>
              <a:t> </a:t>
            </a:r>
            <a:r>
              <a:rPr lang="en-US" err="1"/>
              <a:t>infrastrukture</a:t>
            </a:r>
            <a:r>
              <a:rPr lang="en-US"/>
              <a:t> </a:t>
            </a:r>
            <a:r>
              <a:rPr lang="en-US" err="1"/>
              <a:t>širokopojasnog</a:t>
            </a:r>
            <a:r>
              <a:rPr lang="en-US"/>
              <a:t> </a:t>
            </a:r>
            <a:r>
              <a:rPr lang="en-US" err="1"/>
              <a:t>pristupa</a:t>
            </a:r>
            <a:r>
              <a:rPr lang="en-US"/>
              <a:t> u </a:t>
            </a:r>
            <a:r>
              <a:rPr lang="en-US" err="1"/>
              <a:t>područjima</a:t>
            </a:r>
            <a:r>
              <a:rPr lang="en-US"/>
              <a:t> u </a:t>
            </a:r>
            <a:r>
              <a:rPr lang="en-US" err="1"/>
              <a:t>kojima</a:t>
            </a:r>
            <a:r>
              <a:rPr lang="en-US"/>
              <a:t> ne </a:t>
            </a:r>
            <a:r>
              <a:rPr lang="en-US" err="1"/>
              <a:t>postoji</a:t>
            </a:r>
            <a:r>
              <a:rPr lang="en-US"/>
              <a:t> </a:t>
            </a:r>
            <a:r>
              <a:rPr lang="en-US" err="1"/>
              <a:t>dostatan</a:t>
            </a:r>
            <a:r>
              <a:rPr lang="en-US"/>
              <a:t> </a:t>
            </a:r>
            <a:r>
              <a:rPr lang="en-US" err="1"/>
              <a:t>komercijalni</a:t>
            </a:r>
            <a:r>
              <a:rPr lang="en-US"/>
              <a:t> </a:t>
            </a:r>
            <a:r>
              <a:rPr lang="en-US" err="1"/>
              <a:t>interes</a:t>
            </a:r>
            <a:r>
              <a:rPr lang="en-US"/>
              <a:t> za </a:t>
            </a:r>
            <a:r>
              <a:rPr lang="en-US" err="1"/>
              <a:t>ulaganja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</a:t>
            </a:r>
            <a:r>
              <a:rPr lang="en-US" err="1"/>
              <a:t>Izgradnja</a:t>
            </a:r>
            <a:r>
              <a:rPr lang="en-US"/>
              <a:t> </a:t>
            </a:r>
            <a:r>
              <a:rPr lang="en-US" err="1"/>
              <a:t>pasivne</a:t>
            </a:r>
            <a:r>
              <a:rPr lang="en-US"/>
              <a:t> </a:t>
            </a:r>
            <a:r>
              <a:rPr lang="en-US" err="1"/>
              <a:t>elektroničke</a:t>
            </a:r>
            <a:r>
              <a:rPr lang="en-US"/>
              <a:t> </a:t>
            </a:r>
            <a:r>
              <a:rPr lang="en-US" err="1"/>
              <a:t>komunikacijske</a:t>
            </a:r>
            <a:r>
              <a:rPr lang="en-US"/>
              <a:t> </a:t>
            </a:r>
            <a:r>
              <a:rPr lang="en-US" err="1"/>
              <a:t>infrastrukture</a:t>
            </a:r>
            <a:r>
              <a:rPr lang="en-US"/>
              <a:t>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HR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AE4932B-0160-4BF7-94C3-F653F97078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1934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BACA8216-60AB-4D62-8177-9E61842C4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5BAEDA-6D2A-2744-8EE1-18CD05296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NPOO-mogućnosti ulaganja za JLRS-ove</a:t>
            </a:r>
            <a:endParaRPr lang="en-HR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FC324-6B10-5C4D-B286-8175BE1E9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HR"/>
              <a:t>-</a:t>
            </a:r>
            <a:r>
              <a:rPr lang="en-US" err="1"/>
              <a:t>Izgradnja</a:t>
            </a:r>
            <a:r>
              <a:rPr lang="en-US"/>
              <a:t>, </a:t>
            </a:r>
            <a:r>
              <a:rPr lang="en-US" err="1"/>
              <a:t>dogradnja</a:t>
            </a:r>
            <a:r>
              <a:rPr lang="en-US"/>
              <a:t>, </a:t>
            </a:r>
            <a:r>
              <a:rPr lang="en-US" err="1"/>
              <a:t>rekonstrukcija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opremanje</a:t>
            </a:r>
            <a:r>
              <a:rPr lang="en-US"/>
              <a:t> </a:t>
            </a:r>
            <a:r>
              <a:rPr lang="en-US" err="1"/>
              <a:t>predškolskih</a:t>
            </a:r>
            <a:r>
              <a:rPr lang="en-US"/>
              <a:t> </a:t>
            </a:r>
            <a:r>
              <a:rPr lang="en-US" err="1"/>
              <a:t>ustanova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HR"/>
              <a:t>-</a:t>
            </a:r>
            <a:r>
              <a:rPr lang="en-US" err="1"/>
              <a:t>Izgradnja</a:t>
            </a:r>
            <a:r>
              <a:rPr lang="en-US"/>
              <a:t>, </a:t>
            </a:r>
            <a:r>
              <a:rPr lang="en-US" err="1"/>
              <a:t>dogradnja</a:t>
            </a:r>
            <a:r>
              <a:rPr lang="en-US"/>
              <a:t>, </a:t>
            </a:r>
            <a:r>
              <a:rPr lang="en-US" err="1"/>
              <a:t>rekonstrukcija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opremanje</a:t>
            </a:r>
            <a:r>
              <a:rPr lang="en-US"/>
              <a:t> </a:t>
            </a:r>
            <a:r>
              <a:rPr lang="en-US" err="1"/>
              <a:t>osnovnih</a:t>
            </a:r>
            <a:r>
              <a:rPr lang="en-US"/>
              <a:t> </a:t>
            </a:r>
            <a:r>
              <a:rPr lang="en-US" err="1"/>
              <a:t>škola</a:t>
            </a:r>
            <a:r>
              <a:rPr lang="en-US"/>
              <a:t> za </a:t>
            </a:r>
            <a:r>
              <a:rPr lang="en-US" err="1"/>
              <a:t>potrebe</a:t>
            </a:r>
            <a:r>
              <a:rPr lang="en-US"/>
              <a:t> </a:t>
            </a:r>
            <a:r>
              <a:rPr lang="en-US" err="1"/>
              <a:t>jednosmjenskog</a:t>
            </a:r>
            <a:r>
              <a:rPr lang="en-US"/>
              <a:t> </a:t>
            </a:r>
            <a:r>
              <a:rPr lang="en-US" err="1"/>
              <a:t>rada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cjelodnevne</a:t>
            </a:r>
            <a:r>
              <a:rPr lang="en-US"/>
              <a:t> </a:t>
            </a:r>
            <a:r>
              <a:rPr lang="en-US" err="1"/>
              <a:t>nastave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</a:t>
            </a:r>
            <a:r>
              <a:rPr lang="en-US" err="1"/>
              <a:t>Izgradnja</a:t>
            </a:r>
            <a:r>
              <a:rPr lang="en-US"/>
              <a:t>, </a:t>
            </a:r>
            <a:r>
              <a:rPr lang="en-US" err="1"/>
              <a:t>dogradnja</a:t>
            </a:r>
            <a:r>
              <a:rPr lang="en-US"/>
              <a:t>, </a:t>
            </a:r>
            <a:r>
              <a:rPr lang="en-US" err="1"/>
              <a:t>rekonstrukcija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opremanje</a:t>
            </a:r>
            <a:r>
              <a:rPr lang="en-US"/>
              <a:t> </a:t>
            </a:r>
            <a:r>
              <a:rPr lang="en-US" err="1"/>
              <a:t>srednjih</a:t>
            </a:r>
            <a:r>
              <a:rPr lang="en-US"/>
              <a:t> </a:t>
            </a:r>
            <a:r>
              <a:rPr lang="en-US" err="1"/>
              <a:t>škola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</a:t>
            </a:r>
            <a:r>
              <a:rPr lang="en-US" err="1"/>
              <a:t>Izgradnja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opremanje</a:t>
            </a:r>
            <a:r>
              <a:rPr lang="en-US"/>
              <a:t> </a:t>
            </a:r>
            <a:r>
              <a:rPr lang="en-US" err="1"/>
              <a:t>centara</a:t>
            </a:r>
            <a:r>
              <a:rPr lang="en-US"/>
              <a:t> za </a:t>
            </a:r>
            <a:r>
              <a:rPr lang="en-US" err="1"/>
              <a:t>starije</a:t>
            </a:r>
            <a:r>
              <a:rPr lang="en-US"/>
              <a:t> </a:t>
            </a:r>
            <a:r>
              <a:rPr lang="en-US" err="1"/>
              <a:t>osobe</a:t>
            </a:r>
            <a:r>
              <a:rPr lang="en-US"/>
              <a:t> (</a:t>
            </a:r>
            <a:r>
              <a:rPr lang="en-US" err="1"/>
              <a:t>izvaninstitucijske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institucijske</a:t>
            </a:r>
            <a:r>
              <a:rPr lang="en-US"/>
              <a:t> </a:t>
            </a:r>
            <a:r>
              <a:rPr lang="en-US" err="1"/>
              <a:t>usluga</a:t>
            </a:r>
            <a:r>
              <a:rPr lang="en-US"/>
              <a:t>) </a:t>
            </a:r>
          </a:p>
          <a:p>
            <a:pPr marL="0" indent="0">
              <a:buNone/>
            </a:pPr>
            <a:r>
              <a:rPr lang="en-US"/>
              <a:t>-</a:t>
            </a:r>
            <a:r>
              <a:rPr lang="en-US" err="1"/>
              <a:t>Uvođenje</a:t>
            </a:r>
            <a:r>
              <a:rPr lang="en-US"/>
              <a:t> </a:t>
            </a:r>
            <a:r>
              <a:rPr lang="en-US" err="1"/>
              <a:t>novog</a:t>
            </a:r>
            <a:r>
              <a:rPr lang="en-US"/>
              <a:t> </a:t>
            </a:r>
            <a:r>
              <a:rPr lang="en-US" err="1"/>
              <a:t>modela</a:t>
            </a:r>
            <a:r>
              <a:rPr lang="en-US"/>
              <a:t> </a:t>
            </a:r>
            <a:r>
              <a:rPr lang="en-US" err="1"/>
              <a:t>strategija</a:t>
            </a:r>
            <a:r>
              <a:rPr lang="en-US"/>
              <a:t> </a:t>
            </a:r>
            <a:r>
              <a:rPr lang="en-US" err="1"/>
              <a:t>zelene</a:t>
            </a:r>
            <a:r>
              <a:rPr lang="en-US"/>
              <a:t> urbane </a:t>
            </a:r>
            <a:r>
              <a:rPr lang="en-US" err="1"/>
              <a:t>obnove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provedba</a:t>
            </a:r>
            <a:r>
              <a:rPr lang="en-US"/>
              <a:t> pilot </a:t>
            </a:r>
            <a:r>
              <a:rPr lang="en-US" err="1"/>
              <a:t>projekata</a:t>
            </a:r>
            <a:r>
              <a:rPr lang="en-US"/>
              <a:t> </a:t>
            </a:r>
            <a:r>
              <a:rPr lang="en-US" err="1"/>
              <a:t>razvoja</a:t>
            </a:r>
            <a:r>
              <a:rPr lang="en-US"/>
              <a:t> </a:t>
            </a:r>
            <a:r>
              <a:rPr lang="en-US" err="1"/>
              <a:t>zelene</a:t>
            </a:r>
            <a:r>
              <a:rPr lang="en-US"/>
              <a:t> </a:t>
            </a:r>
            <a:r>
              <a:rPr lang="en-US" err="1"/>
              <a:t>infrastrukture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kružnog</a:t>
            </a:r>
            <a:r>
              <a:rPr lang="en-US"/>
              <a:t> </a:t>
            </a:r>
            <a:r>
              <a:rPr lang="en-US" err="1"/>
              <a:t>gospodarenja</a:t>
            </a:r>
            <a:r>
              <a:rPr lang="en-US"/>
              <a:t> </a:t>
            </a:r>
            <a:r>
              <a:rPr lang="en-US" err="1"/>
              <a:t>prostorom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zgradama</a:t>
            </a:r>
            <a:r>
              <a:rPr lang="en-US"/>
              <a:t> </a:t>
            </a:r>
          </a:p>
          <a:p>
            <a:pPr marL="0" indent="0">
              <a:buNone/>
            </a:pPr>
            <a:r>
              <a:rPr lang="en-US"/>
              <a:t>-Pilot </a:t>
            </a:r>
            <a:r>
              <a:rPr lang="en-US" err="1"/>
              <a:t>projekt</a:t>
            </a:r>
            <a:r>
              <a:rPr lang="en-US"/>
              <a:t> </a:t>
            </a:r>
            <a:r>
              <a:rPr lang="en-US" err="1"/>
              <a:t>uspostave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provedbe</a:t>
            </a:r>
            <a:r>
              <a:rPr lang="en-US"/>
              <a:t> </a:t>
            </a:r>
            <a:r>
              <a:rPr lang="en-US" err="1"/>
              <a:t>sustavnog</a:t>
            </a:r>
            <a:r>
              <a:rPr lang="en-US"/>
              <a:t> </a:t>
            </a:r>
            <a:r>
              <a:rPr lang="en-US" err="1"/>
              <a:t>gospodarenja</a:t>
            </a:r>
            <a:r>
              <a:rPr lang="en-US"/>
              <a:t> </a:t>
            </a:r>
            <a:r>
              <a:rPr lang="en-US" err="1"/>
              <a:t>energijom</a:t>
            </a:r>
            <a:r>
              <a:rPr lang="en-US"/>
              <a:t>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razvoj</a:t>
            </a:r>
            <a:r>
              <a:rPr lang="en-US"/>
              <a:t> </a:t>
            </a:r>
            <a:r>
              <a:rPr lang="en-US" err="1"/>
              <a:t>novog</a:t>
            </a:r>
            <a:r>
              <a:rPr lang="en-US"/>
              <a:t> </a:t>
            </a:r>
            <a:r>
              <a:rPr lang="en-US" err="1"/>
              <a:t>modela</a:t>
            </a:r>
            <a:r>
              <a:rPr lang="en-US"/>
              <a:t> </a:t>
            </a:r>
            <a:r>
              <a:rPr lang="en-US" err="1"/>
              <a:t>financiranja</a:t>
            </a:r>
            <a:r>
              <a:rPr lang="en-US"/>
              <a:t>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HR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F37EB8F-4ABD-4C3E-89CB-39CE3A3267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403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551A5175-F297-40EB-8366-E1ABB55DA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BBCB450-0AC5-2F4E-AA84-9D1F18891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Prilike </a:t>
            </a:r>
            <a:r>
              <a:rPr lang="en-US" sz="3600" b="1"/>
              <a:t>i</a:t>
            </a:r>
            <a:r>
              <a:rPr lang="en-HR" sz="3600" b="1"/>
              <a:t> prijetnje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69387-B6D8-2141-B1DF-4AF1AFD16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HR" dirty="0"/>
              <a:t>-financijska perspektiva 2014.-2020.-10,73 milijardi eura (kranji rok 2023.godina)-do 07.04.2022.godine RH je </a:t>
            </a:r>
            <a:r>
              <a:rPr lang="en-HR" b="1" dirty="0"/>
              <a:t>“povukla “ 7,44 </a:t>
            </a:r>
            <a:r>
              <a:rPr lang="en-HR" dirty="0"/>
              <a:t>milijardi eura</a:t>
            </a:r>
            <a:r>
              <a:rPr lang="en-US" dirty="0"/>
              <a:t> (</a:t>
            </a:r>
            <a:r>
              <a:rPr lang="en-US" dirty="0" err="1"/>
              <a:t>više</a:t>
            </a:r>
            <a:r>
              <a:rPr lang="en-US" dirty="0"/>
              <a:t> od 69% </a:t>
            </a:r>
            <a:r>
              <a:rPr lang="en-US" dirty="0" err="1"/>
              <a:t>dodjeljenih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)-</a:t>
            </a:r>
            <a:r>
              <a:rPr lang="en-US" dirty="0" err="1"/>
              <a:t>ugovoreno</a:t>
            </a:r>
            <a:r>
              <a:rPr lang="en-US" dirty="0"/>
              <a:t> je 13,45 </a:t>
            </a:r>
            <a:r>
              <a:rPr lang="en-US" dirty="0" err="1"/>
              <a:t>milijardi</a:t>
            </a:r>
            <a:r>
              <a:rPr lang="en-US" dirty="0"/>
              <a:t> </a:t>
            </a:r>
            <a:r>
              <a:rPr lang="en-US" dirty="0" err="1"/>
              <a:t>eura</a:t>
            </a:r>
            <a:r>
              <a:rPr lang="en-US" dirty="0"/>
              <a:t> (125,33% </a:t>
            </a:r>
            <a:r>
              <a:rPr lang="en-US" dirty="0" err="1"/>
              <a:t>ugovorenih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)</a:t>
            </a:r>
            <a:endParaRPr lang="en-HR" dirty="0"/>
          </a:p>
          <a:p>
            <a:pPr marL="0" indent="0">
              <a:buNone/>
            </a:pPr>
            <a:r>
              <a:rPr lang="en-HR" dirty="0"/>
              <a:t>-</a:t>
            </a:r>
            <a:r>
              <a:rPr lang="en-HR" b="1" dirty="0"/>
              <a:t>financijska perspektiva 2021. - 2027.-25 milijardi eura</a:t>
            </a:r>
            <a:r>
              <a:rPr lang="en-HR" dirty="0"/>
              <a:t> (kranji rok 2029. godina)</a:t>
            </a:r>
          </a:p>
          <a:p>
            <a:pPr marL="0" indent="0">
              <a:buNone/>
            </a:pPr>
            <a:r>
              <a:rPr lang="en-HR" dirty="0"/>
              <a:t>-NPOO završava u 07 mjesecu 2026.godine (VFO </a:t>
            </a:r>
            <a:r>
              <a:rPr lang="en-HR"/>
              <a:t>traje 7+2 </a:t>
            </a:r>
            <a:r>
              <a:rPr lang="en-HR" dirty="0"/>
              <a:t>godine)</a:t>
            </a:r>
          </a:p>
          <a:p>
            <a:pPr marL="0" indent="0">
              <a:buNone/>
            </a:pPr>
            <a:r>
              <a:rPr lang="en-HR" dirty="0"/>
              <a:t>-preklapanje stare </a:t>
            </a:r>
            <a:r>
              <a:rPr lang="en-US" dirty="0" err="1"/>
              <a:t>i</a:t>
            </a:r>
            <a:r>
              <a:rPr lang="en-HR" dirty="0"/>
              <a:t> nove financijske perspektive te se postavlja pitanje rizika dostupnosti izvođača radova </a:t>
            </a:r>
            <a:r>
              <a:rPr lang="en-US" dirty="0" err="1"/>
              <a:t>i</a:t>
            </a:r>
            <a:r>
              <a:rPr lang="en-HR" dirty="0"/>
              <a:t> usluga te dostupnosti roba </a:t>
            </a:r>
            <a:r>
              <a:rPr lang="en-US" dirty="0" err="1"/>
              <a:t>i</a:t>
            </a:r>
            <a:r>
              <a:rPr lang="en-HR" dirty="0"/>
              <a:t> usluga</a:t>
            </a:r>
          </a:p>
          <a:p>
            <a:pPr marL="0" indent="0">
              <a:buNone/>
            </a:pPr>
            <a:r>
              <a:rPr lang="en-HR" dirty="0"/>
              <a:t>-imamo li dovoljno ljudskih kapaciteta (</a:t>
            </a:r>
            <a:r>
              <a:rPr lang="en-HR" b="1" dirty="0"/>
              <a:t>stručnog kadra</a:t>
            </a:r>
            <a:r>
              <a:rPr lang="en-HR" dirty="0"/>
              <a:t>)?</a:t>
            </a:r>
          </a:p>
          <a:p>
            <a:pPr marL="0" indent="0">
              <a:buNone/>
            </a:pPr>
            <a:r>
              <a:rPr lang="en-HR" dirty="0"/>
              <a:t>-imamo li dovoljno pripremljenih projekata? (</a:t>
            </a:r>
            <a:r>
              <a:rPr lang="en-HR" b="1" dirty="0"/>
              <a:t>zaliha projekata</a:t>
            </a:r>
            <a:r>
              <a:rPr lang="en-HR" dirty="0"/>
              <a:t>)</a:t>
            </a:r>
          </a:p>
          <a:p>
            <a:pPr marL="0" indent="0">
              <a:buNone/>
            </a:pPr>
            <a:r>
              <a:rPr lang="en-HR" dirty="0"/>
              <a:t>-koristimo li kvalitetno ”</a:t>
            </a:r>
            <a:r>
              <a:rPr lang="en-HR" b="1" dirty="0"/>
              <a:t>Tehničku pomoć 2</a:t>
            </a:r>
            <a:r>
              <a:rPr lang="en-HR" dirty="0"/>
              <a:t>”?</a:t>
            </a:r>
          </a:p>
          <a:p>
            <a:pPr marL="0" indent="0">
              <a:buNone/>
            </a:pPr>
            <a:r>
              <a:rPr lang="en-HR" dirty="0"/>
              <a:t>-jesmo li primjenili naučene lekcije iz stare financijske perspektive? (pojednostavljenje postupka javne nabave, uvođenje EU koeficijenta za sve osobe koje rade na pripremi </a:t>
            </a:r>
            <a:r>
              <a:rPr lang="en-US" dirty="0" err="1"/>
              <a:t>i</a:t>
            </a:r>
            <a:r>
              <a:rPr lang="en-HR" dirty="0"/>
              <a:t> provedbi projekata, osnivanje nacionalnog fonda za sufinanciranje projekata…)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20252F7A-D88E-4407-A472-CBF32AF215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2185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1F2BC-FDF2-A947-98F9-9684C5823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“Tehnička pomoć 2”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A482F-25D0-3B4A-8113-48E98850B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HR"/>
              <a:t>-2019. godina-ugovori koji su potpisani u okviru “</a:t>
            </a:r>
            <a:r>
              <a:rPr lang="en-US" err="1"/>
              <a:t>Poziva</a:t>
            </a:r>
            <a:r>
              <a:rPr lang="en-US"/>
              <a:t> za </a:t>
            </a:r>
            <a:r>
              <a:rPr lang="en-US" err="1"/>
              <a:t>iskaz</a:t>
            </a:r>
            <a:r>
              <a:rPr lang="en-US"/>
              <a:t> </a:t>
            </a:r>
            <a:r>
              <a:rPr lang="en-US" err="1"/>
              <a:t>interesa</a:t>
            </a:r>
            <a:r>
              <a:rPr lang="en-US"/>
              <a:t> za </a:t>
            </a:r>
            <a:r>
              <a:rPr lang="en-US" err="1"/>
              <a:t>dodjelu</a:t>
            </a:r>
            <a:r>
              <a:rPr lang="en-US"/>
              <a:t> </a:t>
            </a:r>
            <a:r>
              <a:rPr lang="en-US" err="1"/>
              <a:t>bespovratnih</a:t>
            </a:r>
            <a:r>
              <a:rPr lang="en-US"/>
              <a:t> </a:t>
            </a:r>
            <a:r>
              <a:rPr lang="en-US" err="1"/>
              <a:t>sredstava</a:t>
            </a:r>
            <a:r>
              <a:rPr lang="en-US"/>
              <a:t> </a:t>
            </a:r>
            <a:r>
              <a:rPr lang="en-US" err="1"/>
              <a:t>iz</a:t>
            </a:r>
            <a:r>
              <a:rPr lang="en-US"/>
              <a:t> </a:t>
            </a:r>
            <a:r>
              <a:rPr lang="en-US" err="1"/>
              <a:t>Prioritetne</a:t>
            </a:r>
            <a:r>
              <a:rPr lang="en-US"/>
              <a:t> </a:t>
            </a:r>
            <a:r>
              <a:rPr lang="en-US" err="1"/>
              <a:t>osi</a:t>
            </a:r>
            <a:r>
              <a:rPr lang="en-US"/>
              <a:t> 10 - </a:t>
            </a:r>
            <a:r>
              <a:rPr lang="en-US" err="1"/>
              <a:t>Tehnička</a:t>
            </a:r>
            <a:r>
              <a:rPr lang="en-US"/>
              <a:t> </a:t>
            </a:r>
            <a:r>
              <a:rPr lang="en-US" err="1"/>
              <a:t>pomoć</a:t>
            </a:r>
            <a:r>
              <a:rPr lang="en-US"/>
              <a:t> </a:t>
            </a:r>
            <a:r>
              <a:rPr lang="en-US" err="1"/>
              <a:t>Operativnog</a:t>
            </a:r>
            <a:r>
              <a:rPr lang="en-US"/>
              <a:t> </a:t>
            </a:r>
            <a:r>
              <a:rPr lang="en-US" err="1"/>
              <a:t>programa</a:t>
            </a:r>
            <a:r>
              <a:rPr lang="en-US"/>
              <a:t> </a:t>
            </a:r>
            <a:r>
              <a:rPr lang="en-US" err="1"/>
              <a:t>Konkurentnost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kohezija</a:t>
            </a:r>
            <a:r>
              <a:rPr lang="en-US"/>
              <a:t> 2014.-2020. za </a:t>
            </a:r>
            <a:r>
              <a:rPr lang="en-US" err="1"/>
              <a:t>nastavak</a:t>
            </a:r>
            <a:r>
              <a:rPr lang="en-US"/>
              <a:t> </a:t>
            </a:r>
            <a:r>
              <a:rPr lang="en-US" err="1"/>
              <a:t>aktivnosti</a:t>
            </a:r>
            <a:r>
              <a:rPr lang="en-US"/>
              <a:t> </a:t>
            </a:r>
            <a:r>
              <a:rPr lang="en-US" err="1"/>
              <a:t>regionalnih</a:t>
            </a:r>
            <a:r>
              <a:rPr lang="en-US"/>
              <a:t> </a:t>
            </a:r>
            <a:r>
              <a:rPr lang="en-US" err="1"/>
              <a:t>koordinatora</a:t>
            </a:r>
            <a:r>
              <a:rPr lang="en-US"/>
              <a:t>”</a:t>
            </a:r>
            <a:endParaRPr lang="en-US" b="1"/>
          </a:p>
          <a:p>
            <a:pPr marL="0" indent="0">
              <a:buNone/>
            </a:pPr>
            <a:r>
              <a:rPr lang="en-US"/>
              <a:t>-</a:t>
            </a:r>
            <a:r>
              <a:rPr lang="en-US" err="1"/>
              <a:t>potpisati</a:t>
            </a:r>
            <a:r>
              <a:rPr lang="en-US"/>
              <a:t> su </a:t>
            </a:r>
            <a:r>
              <a:rPr lang="en-US" err="1"/>
              <a:t>ih</a:t>
            </a:r>
            <a:r>
              <a:rPr lang="en-US"/>
              <a:t> </a:t>
            </a:r>
            <a:r>
              <a:rPr lang="en-US" err="1"/>
              <a:t>mogle</a:t>
            </a:r>
            <a:r>
              <a:rPr lang="en-US"/>
              <a:t> </a:t>
            </a:r>
            <a:r>
              <a:rPr lang="en-US" err="1"/>
              <a:t>županijske</a:t>
            </a:r>
            <a:r>
              <a:rPr lang="en-US"/>
              <a:t> </a:t>
            </a:r>
            <a:r>
              <a:rPr lang="en-US" err="1"/>
              <a:t>razvojne</a:t>
            </a:r>
            <a:r>
              <a:rPr lang="en-US"/>
              <a:t> </a:t>
            </a:r>
            <a:r>
              <a:rPr lang="en-US" err="1"/>
              <a:t>agencije-regionalni</a:t>
            </a:r>
            <a:r>
              <a:rPr lang="en-US"/>
              <a:t> </a:t>
            </a:r>
            <a:r>
              <a:rPr lang="en-US" err="1"/>
              <a:t>koordinatori</a:t>
            </a:r>
            <a:r>
              <a:rPr lang="en-US"/>
              <a:t> (85%  </a:t>
            </a:r>
            <a:r>
              <a:rPr lang="en-US" err="1"/>
              <a:t>bepovratna</a:t>
            </a:r>
            <a:r>
              <a:rPr lang="en-US"/>
              <a:t> </a:t>
            </a:r>
            <a:r>
              <a:rPr lang="en-US" err="1"/>
              <a:t>sredstva</a:t>
            </a:r>
            <a:r>
              <a:rPr lang="en-US"/>
              <a:t>, 15% </a:t>
            </a:r>
            <a:r>
              <a:rPr lang="en-US" err="1"/>
              <a:t>sredstva</a:t>
            </a:r>
            <a:r>
              <a:rPr lang="en-US"/>
              <a:t> </a:t>
            </a:r>
            <a:r>
              <a:rPr lang="en-US" err="1"/>
              <a:t>osnivača</a:t>
            </a:r>
            <a:r>
              <a:rPr lang="en-US"/>
              <a:t>”</a:t>
            </a:r>
          </a:p>
          <a:p>
            <a:pPr marL="0" indent="0">
              <a:buNone/>
            </a:pPr>
            <a:r>
              <a:rPr lang="en-US"/>
              <a:t>-</a:t>
            </a:r>
            <a:r>
              <a:rPr lang="en-US" err="1"/>
              <a:t>popularno</a:t>
            </a:r>
            <a:r>
              <a:rPr lang="en-US"/>
              <a:t> </a:t>
            </a:r>
            <a:r>
              <a:rPr lang="en-US" err="1"/>
              <a:t>nazvan</a:t>
            </a:r>
            <a:r>
              <a:rPr lang="en-US"/>
              <a:t> </a:t>
            </a:r>
            <a:r>
              <a:rPr lang="en-US" err="1"/>
              <a:t>među</a:t>
            </a:r>
            <a:r>
              <a:rPr lang="en-US"/>
              <a:t> </a:t>
            </a:r>
            <a:r>
              <a:rPr lang="en-US" err="1"/>
              <a:t>regionalnim</a:t>
            </a:r>
            <a:r>
              <a:rPr lang="en-US"/>
              <a:t> </a:t>
            </a:r>
            <a:r>
              <a:rPr lang="en-US" err="1"/>
              <a:t>kooordinatorima</a:t>
            </a:r>
            <a:r>
              <a:rPr lang="en-US"/>
              <a:t>-“</a:t>
            </a:r>
            <a:r>
              <a:rPr lang="en-US" err="1"/>
              <a:t>Tehnička</a:t>
            </a:r>
            <a:r>
              <a:rPr lang="en-US"/>
              <a:t> </a:t>
            </a:r>
            <a:r>
              <a:rPr lang="en-US" err="1"/>
              <a:t>pomoć</a:t>
            </a:r>
            <a:r>
              <a:rPr lang="en-US"/>
              <a:t> 2”</a:t>
            </a:r>
            <a:endParaRPr lang="en-HR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8F91917A-B4B6-40A8-8F13-212A07F68F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2A807A4D-7D4A-4997-A01A-32DEAD4520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4169568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B7925-EB42-2107-6922-C70950783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Zašto nam je potrebno starteško planiranje?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0A4B7-88F8-9EAA-13D3-7B3FF194D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HR"/>
              <a:t>-Potrebno je da bi dobili odgovore na:</a:t>
            </a:r>
          </a:p>
          <a:p>
            <a:pPr marL="514350" indent="-514350">
              <a:buAutoNum type="alphaLcParenR"/>
            </a:pPr>
            <a:r>
              <a:rPr lang="en-HR" b="1"/>
              <a:t>GDJE</a:t>
            </a:r>
            <a:r>
              <a:rPr lang="en-HR"/>
              <a:t> smo trenutno </a:t>
            </a:r>
            <a:r>
              <a:rPr lang="en-HR" b="1"/>
              <a:t>SADA</a:t>
            </a:r>
            <a:r>
              <a:rPr lang="en-HR"/>
              <a:t>?</a:t>
            </a:r>
          </a:p>
          <a:p>
            <a:pPr marL="0" indent="0">
              <a:buNone/>
            </a:pPr>
            <a:endParaRPr lang="en-HR"/>
          </a:p>
          <a:p>
            <a:pPr marL="0" indent="0">
              <a:buNone/>
            </a:pPr>
            <a:r>
              <a:rPr lang="en-HR"/>
              <a:t>b) </a:t>
            </a:r>
            <a:r>
              <a:rPr lang="en-HR" b="1"/>
              <a:t>GDJE</a:t>
            </a:r>
            <a:r>
              <a:rPr lang="en-HR"/>
              <a:t> želimo biti u </a:t>
            </a:r>
            <a:r>
              <a:rPr lang="en-HR" b="1"/>
              <a:t>BUDUĆNOSTI</a:t>
            </a:r>
            <a:r>
              <a:rPr lang="en-HR"/>
              <a:t>?</a:t>
            </a:r>
          </a:p>
          <a:p>
            <a:pPr marL="0" indent="0">
              <a:buNone/>
            </a:pPr>
            <a:endParaRPr lang="en-HR"/>
          </a:p>
          <a:p>
            <a:pPr marL="0" indent="0">
              <a:buNone/>
            </a:pPr>
            <a:r>
              <a:rPr lang="en-HR"/>
              <a:t>c) </a:t>
            </a:r>
            <a:r>
              <a:rPr lang="en-US"/>
              <a:t>I</a:t>
            </a:r>
            <a:r>
              <a:rPr lang="en-HR"/>
              <a:t>mamo li </a:t>
            </a:r>
            <a:r>
              <a:rPr lang="en-HR" b="1"/>
              <a:t>KAPACITETE</a:t>
            </a:r>
            <a:r>
              <a:rPr lang="en-HR"/>
              <a:t> ?</a:t>
            </a:r>
          </a:p>
          <a:p>
            <a:pPr marL="0" indent="0">
              <a:buNone/>
            </a:pPr>
            <a:endParaRPr lang="en-HR"/>
          </a:p>
          <a:p>
            <a:pPr marL="0" indent="0">
              <a:buNone/>
            </a:pPr>
            <a:r>
              <a:rPr lang="en-HR"/>
              <a:t>d) </a:t>
            </a:r>
            <a:r>
              <a:rPr lang="en-HR" b="1"/>
              <a:t>KAKO</a:t>
            </a:r>
            <a:r>
              <a:rPr lang="en-HR"/>
              <a:t> ćemo to </a:t>
            </a:r>
            <a:r>
              <a:rPr lang="en-HR" b="1"/>
              <a:t>OSTVARITI</a:t>
            </a:r>
            <a:r>
              <a:rPr lang="en-HR"/>
              <a:t>?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F61076A-3EDE-4932-A41C-D459CC41D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875A4803-4416-475D-A578-1CA422D8C2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9299886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469EF288-1A69-4785-9066-A49E10EEAF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152D9F-D3F9-FB47-853C-53BFF922C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“Tehnička pomoć 2”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B1723-077A-7A41-BEA8-376B363C8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U </a:t>
            </a:r>
            <a:r>
              <a:rPr lang="en-US" err="1"/>
              <a:t>okviru</a:t>
            </a:r>
            <a:r>
              <a:rPr lang="en-US"/>
              <a:t> </a:t>
            </a:r>
            <a:r>
              <a:rPr lang="en-US" err="1"/>
              <a:t>provedbe</a:t>
            </a:r>
            <a:r>
              <a:rPr lang="en-US"/>
              <a:t> </a:t>
            </a:r>
            <a:r>
              <a:rPr lang="en-US" err="1"/>
              <a:t>ovih</a:t>
            </a:r>
            <a:r>
              <a:rPr lang="en-US"/>
              <a:t> </a:t>
            </a:r>
            <a:r>
              <a:rPr lang="en-US" err="1"/>
              <a:t>projekata</a:t>
            </a:r>
            <a:r>
              <a:rPr lang="en-US"/>
              <a:t>, </a:t>
            </a:r>
            <a:r>
              <a:rPr lang="en-US" err="1"/>
              <a:t>regionalni</a:t>
            </a:r>
            <a:r>
              <a:rPr lang="en-US"/>
              <a:t> </a:t>
            </a:r>
            <a:r>
              <a:rPr lang="en-US" err="1"/>
              <a:t>koordinatori</a:t>
            </a:r>
            <a:r>
              <a:rPr lang="en-US"/>
              <a:t> </a:t>
            </a:r>
            <a:r>
              <a:rPr lang="en-US" err="1"/>
              <a:t>pružat</a:t>
            </a:r>
            <a:r>
              <a:rPr lang="en-US"/>
              <a:t> </a:t>
            </a:r>
            <a:r>
              <a:rPr lang="en-US" err="1"/>
              <a:t>će</a:t>
            </a:r>
            <a:r>
              <a:rPr lang="en-US"/>
              <a:t> </a:t>
            </a:r>
            <a:r>
              <a:rPr lang="en-US" err="1"/>
              <a:t>stručnu</a:t>
            </a:r>
            <a:r>
              <a:rPr lang="en-US"/>
              <a:t> </a:t>
            </a:r>
            <a:r>
              <a:rPr lang="en-US" err="1"/>
              <a:t>podršku</a:t>
            </a:r>
            <a:r>
              <a:rPr lang="en-US"/>
              <a:t> </a:t>
            </a:r>
            <a:r>
              <a:rPr lang="en-US" err="1"/>
              <a:t>javnim</a:t>
            </a:r>
            <a:r>
              <a:rPr lang="en-US"/>
              <a:t> </a:t>
            </a:r>
            <a:r>
              <a:rPr lang="en-US" err="1"/>
              <a:t>tijelima</a:t>
            </a:r>
            <a:r>
              <a:rPr lang="en-US"/>
              <a:t> u:</a:t>
            </a:r>
          </a:p>
          <a:p>
            <a:pPr>
              <a:buFontTx/>
              <a:buChar char="-"/>
            </a:pPr>
            <a:r>
              <a:rPr lang="en-US" b="1" err="1"/>
              <a:t>pripremi</a:t>
            </a:r>
            <a:r>
              <a:rPr lang="en-US" b="1"/>
              <a:t> </a:t>
            </a:r>
            <a:r>
              <a:rPr lang="en-US" b="1" err="1"/>
              <a:t>i</a:t>
            </a:r>
            <a:r>
              <a:rPr lang="en-US" b="1"/>
              <a:t> </a:t>
            </a:r>
            <a:r>
              <a:rPr lang="en-US" b="1" err="1"/>
              <a:t>provedbi</a:t>
            </a:r>
            <a:r>
              <a:rPr lang="en-US" b="1"/>
              <a:t> </a:t>
            </a:r>
            <a:r>
              <a:rPr lang="en-US" b="1" err="1"/>
              <a:t>razvojnih</a:t>
            </a:r>
            <a:r>
              <a:rPr lang="en-US" b="1"/>
              <a:t> </a:t>
            </a:r>
            <a:r>
              <a:rPr lang="en-US" b="1" err="1"/>
              <a:t>projekata</a:t>
            </a:r>
            <a:r>
              <a:rPr lang="en-US" b="1"/>
              <a:t>, </a:t>
            </a:r>
          </a:p>
          <a:p>
            <a:pPr>
              <a:buFontTx/>
              <a:buChar char="-"/>
            </a:pPr>
            <a:r>
              <a:rPr lang="en-US" err="1"/>
              <a:t>pružat</a:t>
            </a:r>
            <a:r>
              <a:rPr lang="en-US"/>
              <a:t> </a:t>
            </a:r>
            <a:r>
              <a:rPr lang="en-US" err="1"/>
              <a:t>će</a:t>
            </a:r>
            <a:r>
              <a:rPr lang="en-US"/>
              <a:t> </a:t>
            </a:r>
            <a:r>
              <a:rPr lang="en-US" err="1"/>
              <a:t>stručnu</a:t>
            </a:r>
            <a:r>
              <a:rPr lang="en-US"/>
              <a:t> </a:t>
            </a:r>
            <a:r>
              <a:rPr lang="en-US" err="1"/>
              <a:t>podršku</a:t>
            </a:r>
            <a:r>
              <a:rPr lang="en-US"/>
              <a:t> u </a:t>
            </a:r>
            <a:r>
              <a:rPr lang="en-US" err="1"/>
              <a:t>aktivnostima</a:t>
            </a:r>
            <a:r>
              <a:rPr lang="en-US"/>
              <a:t> </a:t>
            </a:r>
            <a:r>
              <a:rPr lang="en-US" err="1"/>
              <a:t>strateškog</a:t>
            </a:r>
            <a:r>
              <a:rPr lang="en-US"/>
              <a:t> </a:t>
            </a:r>
            <a:r>
              <a:rPr lang="en-US" err="1"/>
              <a:t>planiranja</a:t>
            </a:r>
            <a:endParaRPr lang="en-US"/>
          </a:p>
          <a:p>
            <a:pPr>
              <a:buFontTx/>
              <a:buChar char="-"/>
            </a:pPr>
            <a:r>
              <a:rPr lang="en-US"/>
              <a:t>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provoditi</a:t>
            </a:r>
            <a:r>
              <a:rPr lang="en-US"/>
              <a:t> </a:t>
            </a:r>
            <a:r>
              <a:rPr lang="en-US" err="1"/>
              <a:t>edukativne</a:t>
            </a:r>
            <a:r>
              <a:rPr lang="en-US"/>
              <a:t> </a:t>
            </a:r>
            <a:r>
              <a:rPr lang="en-US" err="1"/>
              <a:t>i</a:t>
            </a:r>
            <a:r>
              <a:rPr lang="en-US"/>
              <a:t> </a:t>
            </a:r>
            <a:r>
              <a:rPr lang="en-US" err="1"/>
              <a:t>informativne</a:t>
            </a:r>
            <a:r>
              <a:rPr lang="en-US"/>
              <a:t> </a:t>
            </a:r>
            <a:r>
              <a:rPr lang="en-US" err="1"/>
              <a:t>aktivnosti</a:t>
            </a:r>
            <a:r>
              <a:rPr lang="en-US"/>
              <a:t> </a:t>
            </a:r>
            <a:r>
              <a:rPr lang="en-US" err="1"/>
              <a:t>vezane</a:t>
            </a:r>
            <a:r>
              <a:rPr lang="en-US"/>
              <a:t> </a:t>
            </a:r>
            <a:r>
              <a:rPr lang="en-US" err="1"/>
              <a:t>uz</a:t>
            </a:r>
            <a:r>
              <a:rPr lang="en-US"/>
              <a:t> EU </a:t>
            </a:r>
            <a:r>
              <a:rPr lang="en-US" err="1"/>
              <a:t>fondove</a:t>
            </a:r>
            <a:r>
              <a:rPr lang="en-US"/>
              <a:t>.</a:t>
            </a:r>
          </a:p>
          <a:p>
            <a:pPr marL="0" indent="0">
              <a:buNone/>
            </a:pPr>
            <a:r>
              <a:rPr lang="en-US" b="1" err="1"/>
              <a:t>Namjera</a:t>
            </a:r>
            <a:r>
              <a:rPr lang="en-US" b="1"/>
              <a:t> je </a:t>
            </a:r>
            <a:r>
              <a:rPr lang="en-US" b="1" err="1"/>
              <a:t>bila</a:t>
            </a:r>
            <a:r>
              <a:rPr lang="en-US" b="1"/>
              <a:t> </a:t>
            </a:r>
            <a:r>
              <a:rPr lang="en-US" b="1" err="1"/>
              <a:t>financijski</a:t>
            </a:r>
            <a:r>
              <a:rPr lang="en-US" b="1"/>
              <a:t> </a:t>
            </a:r>
            <a:r>
              <a:rPr lang="en-US" b="1" err="1"/>
              <a:t>rasteretiti</a:t>
            </a:r>
            <a:r>
              <a:rPr lang="en-US" b="1"/>
              <a:t> </a:t>
            </a:r>
            <a:r>
              <a:rPr lang="en-US" b="1" err="1"/>
              <a:t>osnivača</a:t>
            </a:r>
            <a:r>
              <a:rPr lang="en-US" b="1"/>
              <a:t> da </a:t>
            </a:r>
            <a:r>
              <a:rPr lang="en-US" b="1" err="1"/>
              <a:t>može</a:t>
            </a:r>
            <a:r>
              <a:rPr lang="en-US" b="1"/>
              <a:t> </a:t>
            </a:r>
            <a:r>
              <a:rPr lang="en-US" b="1" err="1"/>
              <a:t>sredstva</a:t>
            </a:r>
            <a:r>
              <a:rPr lang="en-US" b="1"/>
              <a:t> </a:t>
            </a:r>
            <a:r>
              <a:rPr lang="en-US" b="1" err="1"/>
              <a:t>usmjeriti</a:t>
            </a:r>
            <a:r>
              <a:rPr lang="en-US" b="1"/>
              <a:t> u </a:t>
            </a:r>
            <a:r>
              <a:rPr lang="en-US" b="1" err="1"/>
              <a:t>pripremu</a:t>
            </a:r>
            <a:r>
              <a:rPr lang="en-US" b="1"/>
              <a:t> </a:t>
            </a:r>
            <a:r>
              <a:rPr lang="en-US" b="1" err="1"/>
              <a:t>i</a:t>
            </a:r>
            <a:r>
              <a:rPr lang="en-US" b="1"/>
              <a:t> </a:t>
            </a:r>
            <a:r>
              <a:rPr lang="en-US" b="1" err="1"/>
              <a:t>provedbu</a:t>
            </a:r>
            <a:r>
              <a:rPr lang="en-US" b="1"/>
              <a:t> </a:t>
            </a:r>
            <a:r>
              <a:rPr lang="en-US" b="1" err="1"/>
              <a:t>projekata</a:t>
            </a:r>
            <a:r>
              <a:rPr lang="en-US" b="1"/>
              <a:t>! </a:t>
            </a:r>
          </a:p>
          <a:p>
            <a:pPr marL="0" indent="0">
              <a:buNone/>
            </a:pPr>
            <a:endParaRPr lang="en-HR" b="1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E9DB8BA-521C-4C9B-9C28-8ECFF5CAEC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737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C65718A3-984A-4B48-AC83-A110FD6A0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BBA4BE1-4D07-1844-BB82-81AB9954F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“Tehnička pomoć 2”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F8E51-1E29-E143-A151-A97D61600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/>
              <a:t>-naziv </a:t>
            </a:r>
            <a:r>
              <a:rPr lang="hr-HR" err="1"/>
              <a:t>projekta:”</a:t>
            </a:r>
            <a:r>
              <a:rPr lang="hr-HR" b="1" err="1"/>
              <a:t>“ESI</a:t>
            </a:r>
            <a:r>
              <a:rPr lang="hr-HR" b="1"/>
              <a:t> fondovima do održivog razvoja Vukovarsko-srijemske županije”</a:t>
            </a:r>
            <a:r>
              <a:rPr lang="hr-HR"/>
              <a:t> </a:t>
            </a:r>
          </a:p>
          <a:p>
            <a:pPr marL="0" indent="0">
              <a:buNone/>
            </a:pPr>
            <a:r>
              <a:rPr lang="hr-HR"/>
              <a:t>RA VSŽ-e je sklopila Ugovor o dodjeli bespovratnih EU sredstava u srpnju 2019.godine na rok trajanja do kraja 2023.godine. </a:t>
            </a:r>
          </a:p>
          <a:p>
            <a:pPr marL="0" indent="0">
              <a:buNone/>
            </a:pPr>
            <a:r>
              <a:rPr lang="hr-HR"/>
              <a:t>-Vrijednost Ugovora je </a:t>
            </a:r>
            <a:r>
              <a:rPr lang="hr-HR" b="1"/>
              <a:t>26.134.715,00</a:t>
            </a:r>
            <a:r>
              <a:rPr lang="hr-HR"/>
              <a:t> kuna od čega su bespovratna sredstva EU </a:t>
            </a:r>
            <a:r>
              <a:rPr lang="hr-HR" b="1"/>
              <a:t>22.214.507,75</a:t>
            </a:r>
            <a:r>
              <a:rPr lang="hr-HR"/>
              <a:t> kuna dok su  sredstva osnivača-županije </a:t>
            </a:r>
            <a:r>
              <a:rPr lang="hr-HR" b="1"/>
              <a:t>3.920.207,25</a:t>
            </a:r>
            <a:r>
              <a:rPr lang="hr-HR"/>
              <a:t> kuna </a:t>
            </a:r>
          </a:p>
          <a:p>
            <a:pPr marL="0" indent="0">
              <a:buNone/>
            </a:pPr>
            <a:r>
              <a:rPr lang="hr-HR"/>
              <a:t>-Naknadno je u rujnu 2021.godine RA VSŽ-e sklopila Ugovor o bespovratnim sredstvima za dodatnih </a:t>
            </a:r>
            <a:r>
              <a:rPr lang="hr-HR" b="1"/>
              <a:t>1.960.103, 78</a:t>
            </a:r>
            <a:r>
              <a:rPr lang="hr-HR"/>
              <a:t> kuna tako da je ukupni iznos bespovratnih sredstava porastao na iznos od </a:t>
            </a:r>
            <a:r>
              <a:rPr lang="hr-HR" b="1"/>
              <a:t>24.174.611, 53</a:t>
            </a:r>
            <a:r>
              <a:rPr lang="hr-HR"/>
              <a:t> kune za navedeni projekt.</a:t>
            </a:r>
          </a:p>
          <a:p>
            <a:pPr marL="0" indent="0">
              <a:buNone/>
            </a:pPr>
            <a:r>
              <a:rPr lang="hr-HR"/>
              <a:t>-</a:t>
            </a:r>
            <a:r>
              <a:rPr lang="hr-HR" b="1"/>
              <a:t>Time je iznos od strane osnivača smanjen s 3.920.207,25 kuna na 1.960.103,47 kuna odnosno umanjen je za 50% vlastitog sudjelovanja </a:t>
            </a:r>
            <a:r>
              <a:rPr lang="hr-HR"/>
              <a:t>(županije sada sudjeluje samo sa </a:t>
            </a:r>
            <a:r>
              <a:rPr lang="hr-HR" b="1"/>
              <a:t>7.5%</a:t>
            </a:r>
            <a:r>
              <a:rPr lang="hr-HR"/>
              <a:t> u sufinanciranju rada za 34 djelatnika).</a:t>
            </a:r>
            <a:endParaRPr lang="en-HR"/>
          </a:p>
          <a:p>
            <a:pPr marL="0" indent="0">
              <a:buNone/>
            </a:pPr>
            <a:endParaRPr lang="en-HR"/>
          </a:p>
          <a:p>
            <a:pPr marL="0" indent="0">
              <a:buNone/>
            </a:pPr>
            <a:endParaRPr lang="en-HR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48793CD8-1AF3-4B6F-A73E-E11C0B6530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173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6ADB20-6958-7CA5-1C16-787A79889D8F}"/>
              </a:ext>
            </a:extLst>
          </p:cNvPr>
          <p:cNvSpPr txBox="1"/>
          <p:nvPr/>
        </p:nvSpPr>
        <p:spPr>
          <a:xfrm>
            <a:off x="4521690" y="3105834"/>
            <a:ext cx="31486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R" sz="3600"/>
              <a:t>Hvala na pažnji!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AC81C595-8278-43B6-9ED2-2D839C93B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B985593C-0D09-428B-90A1-BE6460E6C0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1845489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4B230-7CE0-C46B-933C-0BDE14360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/>
              <a:t>Sustav</a:t>
            </a:r>
            <a:r>
              <a:rPr lang="en-US" sz="3600" b="1" dirty="0"/>
              <a:t> </a:t>
            </a:r>
            <a:r>
              <a:rPr lang="en-US" sz="3600" b="1" dirty="0" err="1"/>
              <a:t>strateškog</a:t>
            </a:r>
            <a:r>
              <a:rPr lang="en-US" sz="3600" b="1" dirty="0"/>
              <a:t> </a:t>
            </a:r>
            <a:r>
              <a:rPr lang="en-US" sz="3600" b="1" dirty="0" err="1"/>
              <a:t>planiranja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 </a:t>
            </a:r>
            <a:r>
              <a:rPr lang="en-US" sz="3600" b="1" dirty="0" err="1"/>
              <a:t>upravljanja</a:t>
            </a:r>
            <a:r>
              <a:rPr lang="en-US" sz="3600" b="1" dirty="0"/>
              <a:t> </a:t>
            </a:r>
            <a:r>
              <a:rPr lang="en-US" sz="3600" b="1" dirty="0" err="1"/>
              <a:t>razvojem</a:t>
            </a:r>
            <a:r>
              <a:rPr lang="en-US" sz="3600" b="1" dirty="0"/>
              <a:t> </a:t>
            </a:r>
            <a:r>
              <a:rPr lang="en-US" sz="3600" b="1" dirty="0" err="1"/>
              <a:t>Republike</a:t>
            </a:r>
            <a:r>
              <a:rPr lang="en-US" sz="3600" b="1" dirty="0"/>
              <a:t> </a:t>
            </a:r>
            <a:r>
              <a:rPr lang="en-US" sz="3600" b="1" dirty="0" err="1"/>
              <a:t>Hrvatske</a:t>
            </a:r>
            <a:br>
              <a:rPr lang="en-US" sz="3600" b="1" dirty="0"/>
            </a:br>
            <a:endParaRPr lang="en-HR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DBA6E-AB6A-1C90-BC37-5302DF563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-</a:t>
            </a:r>
            <a:r>
              <a:rPr lang="en-US" b="1" dirty="0" err="1"/>
              <a:t>Zakonodavni</a:t>
            </a:r>
            <a:r>
              <a:rPr lang="en-US" b="1" dirty="0"/>
              <a:t> </a:t>
            </a:r>
            <a:r>
              <a:rPr lang="en-US" b="1" dirty="0" err="1"/>
              <a:t>okvir</a:t>
            </a:r>
            <a:r>
              <a:rPr lang="en-US" dirty="0"/>
              <a:t> </a:t>
            </a:r>
            <a:r>
              <a:rPr lang="en-US" dirty="0" err="1"/>
              <a:t>sustava</a:t>
            </a:r>
            <a:r>
              <a:rPr lang="en-US" dirty="0"/>
              <a:t> </a:t>
            </a:r>
            <a:r>
              <a:rPr lang="en-US" dirty="0" err="1"/>
              <a:t>strateškog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sljedeći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: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a) </a:t>
            </a:r>
            <a:r>
              <a:rPr lang="en-US" b="1" dirty="0"/>
              <a:t>Zakon o sustavu strateškog planiranja i upravljanja razvojem Republike Hrvatske </a:t>
            </a:r>
          </a:p>
          <a:p>
            <a:pPr marL="0" indent="0">
              <a:buNone/>
            </a:pPr>
            <a:r>
              <a:rPr lang="en-US" dirty="0"/>
              <a:t>- Uredba o smjernicama za izradu akata strateškog planiranja od nacionalnog značaja i značaja za jedinice lokalne i područne (regionalne) samouprave </a:t>
            </a:r>
          </a:p>
          <a:p>
            <a:pPr marL="0" indent="0">
              <a:buNone/>
            </a:pPr>
            <a:r>
              <a:rPr lang="en-US" dirty="0"/>
              <a:t>- Uredba o načinu ustrojavanja, sadržaju i vođenju Središnjeg elektroničkog registra razvojnih projekata </a:t>
            </a:r>
          </a:p>
          <a:p>
            <a:pPr marL="0" indent="0">
              <a:buNone/>
            </a:pPr>
            <a:r>
              <a:rPr lang="en-US" dirty="0"/>
              <a:t>- Pravilnik o rokovima i postupcima praćenja i izvještavanja o provedbi akata strateškog planiranja od nacionalnog značaja i od značaja za jedinice lokalne i područne (regionalne) samouprave </a:t>
            </a:r>
          </a:p>
          <a:p>
            <a:pPr marL="0" indent="0">
              <a:buNone/>
            </a:pPr>
            <a:r>
              <a:rPr lang="en-US" dirty="0"/>
              <a:t>- Pravilnik o provedbi postupka vrednovanja </a:t>
            </a: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76D223A-D431-4181-833E-25F9837647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CE8EFBA2-D76F-4D5C-9D5D-B281357001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2457152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2E2A3-DB7B-D324-0143-EA3C9BFEA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err="1"/>
              <a:t>Zakon</a:t>
            </a:r>
            <a:r>
              <a:rPr lang="en-US" sz="4000" b="1"/>
              <a:t> o </a:t>
            </a:r>
            <a:r>
              <a:rPr lang="en-US" sz="4000" b="1" err="1"/>
              <a:t>sustavu</a:t>
            </a:r>
            <a:r>
              <a:rPr lang="en-US" sz="4000" b="1"/>
              <a:t> </a:t>
            </a:r>
            <a:r>
              <a:rPr lang="en-US" sz="4000" b="1" err="1"/>
              <a:t>strateškog</a:t>
            </a:r>
            <a:r>
              <a:rPr lang="en-US" sz="4000" b="1"/>
              <a:t> </a:t>
            </a:r>
            <a:r>
              <a:rPr lang="en-US" sz="4000" b="1" err="1"/>
              <a:t>planiranja</a:t>
            </a:r>
            <a:r>
              <a:rPr lang="en-US" sz="4000" b="1"/>
              <a:t> </a:t>
            </a:r>
            <a:r>
              <a:rPr lang="en-US" sz="4000" b="1" err="1"/>
              <a:t>i</a:t>
            </a:r>
            <a:r>
              <a:rPr lang="en-US" sz="4000" b="1"/>
              <a:t> </a:t>
            </a:r>
            <a:r>
              <a:rPr lang="en-US" sz="4000" b="1" err="1"/>
              <a:t>upravljanja</a:t>
            </a:r>
            <a:r>
              <a:rPr lang="en-US" sz="4000" b="1"/>
              <a:t> </a:t>
            </a:r>
            <a:r>
              <a:rPr lang="en-US" sz="4000" b="1" err="1"/>
              <a:t>razvojem</a:t>
            </a:r>
            <a:r>
              <a:rPr lang="en-US" sz="4000" b="1"/>
              <a:t> </a:t>
            </a:r>
            <a:r>
              <a:rPr lang="en-US" sz="4000" b="1" err="1"/>
              <a:t>Republike</a:t>
            </a:r>
            <a:r>
              <a:rPr lang="en-US" sz="4000" b="1"/>
              <a:t> </a:t>
            </a:r>
            <a:r>
              <a:rPr lang="en-US" sz="4000" b="1" err="1"/>
              <a:t>Hrvatske</a:t>
            </a:r>
            <a:r>
              <a:rPr lang="en-US" sz="4000" b="1"/>
              <a:t> </a:t>
            </a:r>
            <a:br>
              <a:rPr lang="en-US" sz="3600"/>
            </a:br>
            <a:endParaRPr lang="en-HR" sz="36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B6211-3362-27B6-FCC3-E15E749D4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Zakon</a:t>
            </a:r>
            <a:r>
              <a:rPr lang="en-US" b="1" dirty="0"/>
              <a:t> je </a:t>
            </a:r>
            <a:r>
              <a:rPr lang="en-US" dirty="0" err="1"/>
              <a:t>uveo</a:t>
            </a:r>
            <a:r>
              <a:rPr lang="en-US" dirty="0"/>
              <a:t> je </a:t>
            </a:r>
            <a:r>
              <a:rPr lang="en-US" dirty="0" err="1"/>
              <a:t>sljedeće</a:t>
            </a:r>
            <a:r>
              <a:rPr lang="en-US" dirty="0"/>
              <a:t> novine: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b="1" dirty="0" err="1"/>
              <a:t>okvir</a:t>
            </a:r>
            <a:r>
              <a:rPr lang="en-US" b="1" dirty="0"/>
              <a:t> za </a:t>
            </a:r>
            <a:r>
              <a:rPr lang="en-US" b="1" dirty="0" err="1"/>
              <a:t>standardizaciju</a:t>
            </a:r>
            <a:r>
              <a:rPr lang="en-US" b="1" dirty="0"/>
              <a:t> </a:t>
            </a:r>
            <a:r>
              <a:rPr lang="en-US" dirty="0" err="1"/>
              <a:t>postupaka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planiranja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jasnu</a:t>
            </a:r>
            <a:r>
              <a:rPr lang="en-US" dirty="0"/>
              <a:t> </a:t>
            </a:r>
            <a:r>
              <a:rPr lang="en-US" b="1" dirty="0" err="1"/>
              <a:t>hijerarhiju</a:t>
            </a:r>
            <a:r>
              <a:rPr lang="en-US" b="1" dirty="0"/>
              <a:t> </a:t>
            </a:r>
            <a:r>
              <a:rPr lang="en-US" b="1" dirty="0" err="1"/>
              <a:t>između</a:t>
            </a:r>
            <a:r>
              <a:rPr lang="en-US" b="1" dirty="0"/>
              <a:t> </a:t>
            </a:r>
            <a:r>
              <a:rPr lang="en-US" b="1" dirty="0" err="1"/>
              <a:t>akata</a:t>
            </a:r>
            <a:r>
              <a:rPr lang="en-US" b="1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planiranja</a:t>
            </a:r>
            <a:br>
              <a:rPr lang="en-US" dirty="0"/>
            </a:br>
            <a:r>
              <a:rPr lang="en-US" dirty="0"/>
              <a:t>- </a:t>
            </a:r>
            <a:r>
              <a:rPr lang="en-US" b="1" dirty="0" err="1"/>
              <a:t>poveznicu</a:t>
            </a:r>
            <a:r>
              <a:rPr lang="en-US" b="1" dirty="0"/>
              <a:t> </a:t>
            </a:r>
            <a:r>
              <a:rPr lang="en-US" b="1" dirty="0" err="1"/>
              <a:t>strateškog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proračunskog</a:t>
            </a:r>
            <a:r>
              <a:rPr lang="en-US" b="1" dirty="0"/>
              <a:t> </a:t>
            </a:r>
            <a:r>
              <a:rPr lang="en-US" dirty="0" err="1"/>
              <a:t>planiranja</a:t>
            </a:r>
            <a:br>
              <a:rPr lang="en-US" dirty="0"/>
            </a:br>
            <a:r>
              <a:rPr lang="en-US" dirty="0"/>
              <a:t>- </a:t>
            </a:r>
            <a:r>
              <a:rPr lang="en-US" b="1" dirty="0" err="1"/>
              <a:t>jačanje</a:t>
            </a:r>
            <a:r>
              <a:rPr lang="en-US" b="1" dirty="0"/>
              <a:t> </a:t>
            </a:r>
            <a:r>
              <a:rPr lang="en-US" b="1" dirty="0" err="1"/>
              <a:t>institucionalnih</a:t>
            </a:r>
            <a:r>
              <a:rPr lang="en-US" b="1" dirty="0"/>
              <a:t> </a:t>
            </a:r>
            <a:r>
              <a:rPr lang="en-US" b="1" dirty="0" err="1"/>
              <a:t>kapaciteta</a:t>
            </a:r>
            <a:r>
              <a:rPr lang="en-US" b="1" dirty="0"/>
              <a:t> </a:t>
            </a:r>
            <a:r>
              <a:rPr lang="en-US" dirty="0"/>
              <a:t>za </a:t>
            </a:r>
            <a:r>
              <a:rPr lang="en-US" dirty="0" err="1"/>
              <a:t>provedbu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b="1" dirty="0" err="1"/>
              <a:t>sustavno</a:t>
            </a:r>
            <a:r>
              <a:rPr lang="en-US" dirty="0"/>
              <a:t> </a:t>
            </a:r>
            <a:r>
              <a:rPr lang="en-US" b="1" dirty="0" err="1"/>
              <a:t>praćenje</a:t>
            </a:r>
            <a:r>
              <a:rPr lang="en-US" b="1" dirty="0"/>
              <a:t> </a:t>
            </a:r>
            <a:r>
              <a:rPr lang="en-US" b="1" dirty="0" err="1"/>
              <a:t>provedbe</a:t>
            </a:r>
            <a:r>
              <a:rPr lang="en-US" b="1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/>
              <a:t>strateškog</a:t>
            </a:r>
            <a:r>
              <a:rPr lang="en-US" dirty="0"/>
              <a:t> </a:t>
            </a:r>
            <a:r>
              <a:rPr lang="en-US" dirty="0" err="1"/>
              <a:t>planiranja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9B89720-6B72-489A-B834-DE84E76FC3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C77A66F0-C5C8-434E-B4C1-76C049FEFB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508358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1EEB1-C0A2-92C9-1F07-0F72E0EDC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 dirty="0"/>
              <a:t>Zakonodavni okvir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4E083-0967-3DF2-EB3E-E6F89E2D7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HR" dirty="0"/>
          </a:p>
          <a:p>
            <a:pPr marL="0" indent="0">
              <a:buNone/>
            </a:pPr>
            <a:r>
              <a:rPr lang="en-HR" dirty="0"/>
              <a:t>b) </a:t>
            </a:r>
            <a:r>
              <a:rPr lang="en-HR" b="1" dirty="0"/>
              <a:t>Zakon o regionalnom razvoju Republike Hrvatske</a:t>
            </a:r>
          </a:p>
          <a:p>
            <a:pPr marL="0" indent="0">
              <a:buNone/>
            </a:pPr>
            <a:r>
              <a:rPr lang="en-HR" dirty="0"/>
              <a:t>c)</a:t>
            </a:r>
            <a:r>
              <a:rPr lang="en-US" b="1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područjima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skrbi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d)</a:t>
            </a:r>
            <a:r>
              <a:rPr lang="en-US" b="1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brdsko-planinskim</a:t>
            </a:r>
            <a:r>
              <a:rPr lang="en-US" dirty="0"/>
              <a:t> </a:t>
            </a:r>
            <a:r>
              <a:rPr lang="en-US" dirty="0" err="1"/>
              <a:t>područjima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e)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obnovi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Grada</a:t>
            </a:r>
            <a:r>
              <a:rPr lang="en-US" dirty="0"/>
              <a:t> </a:t>
            </a:r>
            <a:r>
              <a:rPr lang="en-US" dirty="0" err="1"/>
              <a:t>Vukovara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f)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otocima</a:t>
            </a:r>
            <a:endParaRPr lang="en-US" dirty="0"/>
          </a:p>
          <a:p>
            <a:pPr marL="0" indent="0">
              <a:buNone/>
            </a:pPr>
            <a:r>
              <a:rPr lang="en-HR" dirty="0"/>
              <a:t>g) Zakon o proračunu</a:t>
            </a:r>
          </a:p>
          <a:p>
            <a:pPr marL="0" indent="0">
              <a:buNone/>
            </a:pPr>
            <a:r>
              <a:rPr lang="en-HR" dirty="0"/>
              <a:t>h) Zakon o upravljanju državnom imovinom</a:t>
            </a:r>
          </a:p>
          <a:p>
            <a:pPr marL="0" indent="0">
              <a:buNone/>
            </a:pPr>
            <a:r>
              <a:rPr lang="en-HR" dirty="0"/>
              <a:t>i) </a:t>
            </a:r>
            <a:r>
              <a:rPr lang="en-US" dirty="0"/>
              <a:t>O</a:t>
            </a:r>
            <a:r>
              <a:rPr lang="en-HR" dirty="0"/>
              <a:t>stali zakoni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46E4B4B-1B49-404F-B631-88DAC8FE5F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3310E9BD-579E-4F34-A527-04CCE2E7F8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10890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CE27A566-3803-452D-A586-D304A1365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CE6AF4B-6573-B82F-FB8B-D93CEDFD3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Zakon o regionalnom razvoju Republike Hrvatske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BAC9C-EBF9-900C-941F-C10137D90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5754"/>
            <a:ext cx="10515600" cy="529712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Pravilnik</a:t>
            </a:r>
            <a:r>
              <a:rPr lang="en-US" dirty="0"/>
              <a:t> o </a:t>
            </a:r>
            <a:r>
              <a:rPr lang="en-US" dirty="0" err="1"/>
              <a:t>provedbi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akreditacije</a:t>
            </a:r>
            <a:r>
              <a:rPr lang="en-US" dirty="0"/>
              <a:t> </a:t>
            </a:r>
            <a:r>
              <a:rPr lang="en-US" dirty="0" err="1"/>
              <a:t>regionalnih</a:t>
            </a:r>
            <a:r>
              <a:rPr lang="en-US" dirty="0"/>
              <a:t> </a:t>
            </a:r>
            <a:r>
              <a:rPr lang="en-US" dirty="0" err="1"/>
              <a:t>koordinatora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Pravilnik</a:t>
            </a:r>
            <a:r>
              <a:rPr lang="en-US" dirty="0"/>
              <a:t> o </a:t>
            </a:r>
            <a:r>
              <a:rPr lang="en-US" dirty="0" err="1"/>
              <a:t>Upisniku</a:t>
            </a:r>
            <a:r>
              <a:rPr lang="en-US" dirty="0"/>
              <a:t> </a:t>
            </a:r>
            <a:r>
              <a:rPr lang="en-US" dirty="0" err="1"/>
              <a:t>regionalnih</a:t>
            </a:r>
            <a:r>
              <a:rPr lang="en-US" dirty="0"/>
              <a:t> </a:t>
            </a:r>
            <a:r>
              <a:rPr lang="en-US" dirty="0" err="1"/>
              <a:t>koordinatora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lokalnih</a:t>
            </a:r>
            <a:r>
              <a:rPr lang="en-US" dirty="0"/>
              <a:t> </a:t>
            </a:r>
            <a:r>
              <a:rPr lang="en-US" dirty="0" err="1"/>
              <a:t>razvojnih</a:t>
            </a:r>
            <a:r>
              <a:rPr lang="en-US" dirty="0"/>
              <a:t> </a:t>
            </a:r>
            <a:r>
              <a:rPr lang="en-US" dirty="0" err="1"/>
              <a:t>agencija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Pravilnik</a:t>
            </a:r>
            <a:r>
              <a:rPr lang="en-US" dirty="0"/>
              <a:t> o </a:t>
            </a:r>
            <a:r>
              <a:rPr lang="en-US" dirty="0" err="1"/>
              <a:t>sadržaju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sklapanja</a:t>
            </a:r>
            <a:r>
              <a:rPr lang="en-US" dirty="0"/>
              <a:t> </a:t>
            </a:r>
            <a:r>
              <a:rPr lang="en-US" dirty="0" err="1"/>
              <a:t>razvojnog</a:t>
            </a:r>
            <a:r>
              <a:rPr lang="en-US" dirty="0"/>
              <a:t> </a:t>
            </a:r>
            <a:r>
              <a:rPr lang="en-US" dirty="0" err="1"/>
              <a:t>sporazuma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Pravilnik</a:t>
            </a:r>
            <a:r>
              <a:rPr lang="en-US" dirty="0"/>
              <a:t>  o </a:t>
            </a:r>
            <a:r>
              <a:rPr lang="en-US" dirty="0" err="1"/>
              <a:t>ustrojstvu</a:t>
            </a:r>
            <a:r>
              <a:rPr lang="en-US" dirty="0"/>
              <a:t>, </a:t>
            </a:r>
            <a:r>
              <a:rPr lang="en-US" dirty="0" err="1"/>
              <a:t>djelokrugu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Vijeća</a:t>
            </a:r>
            <a:r>
              <a:rPr lang="en-US" dirty="0"/>
              <a:t> za </a:t>
            </a:r>
            <a:r>
              <a:rPr lang="en-US" dirty="0" err="1"/>
              <a:t>regionalni</a:t>
            </a:r>
            <a:r>
              <a:rPr lang="en-US" dirty="0"/>
              <a:t> </a:t>
            </a:r>
            <a:r>
              <a:rPr lang="en-US" dirty="0" err="1"/>
              <a:t>razvoj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e) </a:t>
            </a:r>
            <a:r>
              <a:rPr lang="en-US" b="1" dirty="0" err="1"/>
              <a:t>Uredba</a:t>
            </a:r>
            <a:r>
              <a:rPr lang="en-US" b="1" dirty="0"/>
              <a:t> o </a:t>
            </a:r>
            <a:r>
              <a:rPr lang="en-US" b="1" dirty="0" err="1"/>
              <a:t>osnivanju</a:t>
            </a:r>
            <a:r>
              <a:rPr lang="en-US" b="1" dirty="0"/>
              <a:t>, </a:t>
            </a:r>
            <a:r>
              <a:rPr lang="en-US" b="1" dirty="0" err="1"/>
              <a:t>sastavu</a:t>
            </a:r>
            <a:r>
              <a:rPr lang="en-US" b="1" dirty="0"/>
              <a:t>, </a:t>
            </a:r>
            <a:r>
              <a:rPr lang="en-US" b="1" dirty="0" err="1"/>
              <a:t>djelokrugu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načinu</a:t>
            </a:r>
            <a:r>
              <a:rPr lang="en-US" b="1" dirty="0"/>
              <a:t> </a:t>
            </a:r>
            <a:r>
              <a:rPr lang="en-US" b="1" dirty="0" err="1"/>
              <a:t>rada</a:t>
            </a:r>
            <a:r>
              <a:rPr lang="en-US" b="1" dirty="0"/>
              <a:t> </a:t>
            </a:r>
            <a:r>
              <a:rPr lang="en-US" b="1" dirty="0" err="1"/>
              <a:t>partnerskih</a:t>
            </a:r>
            <a:r>
              <a:rPr lang="en-US" b="1" dirty="0"/>
              <a:t> </a:t>
            </a:r>
            <a:r>
              <a:rPr lang="en-US" b="1" dirty="0" err="1"/>
              <a:t>vijeća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f) </a:t>
            </a:r>
            <a:r>
              <a:rPr lang="en-US" dirty="0" err="1"/>
              <a:t>Pravilnik</a:t>
            </a:r>
            <a:r>
              <a:rPr lang="en-US" dirty="0"/>
              <a:t> o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metodologiji</a:t>
            </a:r>
            <a:r>
              <a:rPr lang="en-US" dirty="0"/>
              <a:t> </a:t>
            </a:r>
            <a:r>
              <a:rPr lang="en-US" dirty="0" err="1"/>
              <a:t>vrednovanja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regionalnog</a:t>
            </a:r>
            <a:r>
              <a:rPr lang="en-US" dirty="0"/>
              <a:t> </a:t>
            </a:r>
            <a:r>
              <a:rPr lang="en-US" dirty="0" err="1"/>
              <a:t>razvoja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g) </a:t>
            </a:r>
            <a:r>
              <a:rPr lang="en-US" dirty="0" err="1"/>
              <a:t>Uredba</a:t>
            </a:r>
            <a:r>
              <a:rPr lang="en-US" dirty="0"/>
              <a:t> o </a:t>
            </a:r>
            <a:r>
              <a:rPr lang="en-US" dirty="0" err="1"/>
              <a:t>indeksu</a:t>
            </a:r>
            <a:r>
              <a:rPr lang="en-US" dirty="0"/>
              <a:t> </a:t>
            </a:r>
            <a:r>
              <a:rPr lang="en-US" dirty="0" err="1"/>
              <a:t>razvijenosti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h)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razvrstavanju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područne</a:t>
            </a:r>
            <a:r>
              <a:rPr lang="en-US" dirty="0"/>
              <a:t> (</a:t>
            </a:r>
            <a:r>
              <a:rPr lang="en-US" dirty="0" err="1"/>
              <a:t>regionalne</a:t>
            </a:r>
            <a:r>
              <a:rPr lang="en-US" dirty="0"/>
              <a:t>) </a:t>
            </a:r>
            <a:r>
              <a:rPr lang="en-US" dirty="0" err="1"/>
              <a:t>samouprave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stupnju</a:t>
            </a:r>
            <a:r>
              <a:rPr lang="en-US" dirty="0"/>
              <a:t> </a:t>
            </a:r>
            <a:r>
              <a:rPr lang="en-US" dirty="0" err="1"/>
              <a:t>razvijenosti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dirty="0" err="1"/>
              <a:t>Vrijednosti</a:t>
            </a:r>
            <a:r>
              <a:rPr lang="en-US" dirty="0"/>
              <a:t> indeksa razvijenosti i pokazatelja za izračun indeksa razvijenosti</a:t>
            </a:r>
          </a:p>
          <a:p>
            <a:pPr marL="0" indent="0">
              <a:buNone/>
            </a:pPr>
            <a:r>
              <a:rPr lang="en-US" dirty="0"/>
              <a:t>j) </a:t>
            </a:r>
            <a:r>
              <a:rPr lang="en-US" dirty="0" err="1"/>
              <a:t>Smjernice</a:t>
            </a:r>
            <a:r>
              <a:rPr lang="en-US" dirty="0"/>
              <a:t> za izradu strategije razvoja urbanih područja, praćenje njihove provedbe i vrednovanje</a:t>
            </a:r>
          </a:p>
          <a:p>
            <a:pPr marL="0" indent="0">
              <a:buNone/>
            </a:pP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7B8B759-A616-4C40-A8C2-9132C152F6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562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AC6085E2-992B-4C00-95D6-C89B814B88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5260710"/>
            <a:ext cx="12193057" cy="159729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1C712B-4112-8F06-A362-26EE69A7A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HR" sz="3600" b="1"/>
              <a:t>Zakon o regionalnom razvoju Republike Hrvatske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81186-1B7E-E6B6-D0D6-41D33AC8A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HR" dirty="0"/>
              <a:t>članak 1., </a:t>
            </a:r>
            <a:r>
              <a:rPr lang="en-US" dirty="0" err="1"/>
              <a:t>stavak</a:t>
            </a:r>
            <a:r>
              <a:rPr lang="en-US" dirty="0"/>
              <a:t> 1.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se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uređuju</a:t>
            </a:r>
            <a:r>
              <a:rPr lang="en-US" dirty="0"/>
              <a:t>:</a:t>
            </a:r>
          </a:p>
          <a:p>
            <a:pPr>
              <a:buFontTx/>
              <a:buChar char="-"/>
            </a:pPr>
            <a:r>
              <a:rPr lang="en-US" b="1" dirty="0" err="1"/>
              <a:t>ciljevi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načela</a:t>
            </a:r>
            <a:r>
              <a:rPr lang="en-US" b="1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regionalnim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Hrvatske</a:t>
            </a:r>
            <a:r>
              <a:rPr lang="en-US" dirty="0"/>
              <a:t>,</a:t>
            </a:r>
          </a:p>
          <a:p>
            <a:pPr>
              <a:buFontTx/>
              <a:buChar char="-"/>
            </a:pPr>
            <a:r>
              <a:rPr lang="en-US" b="1" dirty="0" err="1"/>
              <a:t>planski</a:t>
            </a:r>
            <a:r>
              <a:rPr lang="en-US" b="1" dirty="0"/>
              <a:t> </a:t>
            </a:r>
            <a:r>
              <a:rPr lang="en-US" b="1" dirty="0" err="1"/>
              <a:t>dokumenti</a:t>
            </a:r>
            <a:r>
              <a:rPr lang="en-US" b="1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regionalnog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</a:p>
          <a:p>
            <a:pPr>
              <a:buFontTx/>
              <a:buChar char="-"/>
            </a:pPr>
            <a:r>
              <a:rPr lang="en-US" dirty="0" err="1"/>
              <a:t>tijela</a:t>
            </a:r>
            <a:r>
              <a:rPr lang="en-US" dirty="0"/>
              <a:t> </a:t>
            </a:r>
            <a:r>
              <a:rPr lang="en-US" dirty="0" err="1"/>
              <a:t>nadležna</a:t>
            </a:r>
            <a:r>
              <a:rPr lang="en-US" dirty="0"/>
              <a:t> za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regionalnim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,</a:t>
            </a:r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en-US" b="1" dirty="0" err="1"/>
              <a:t>ocjenjivanje</a:t>
            </a:r>
            <a:r>
              <a:rPr lang="en-US" b="1" dirty="0"/>
              <a:t> </a:t>
            </a:r>
            <a:r>
              <a:rPr lang="en-US" b="1" dirty="0" err="1"/>
              <a:t>stupnja</a:t>
            </a:r>
            <a:r>
              <a:rPr lang="en-US" b="1" dirty="0"/>
              <a:t> </a:t>
            </a:r>
            <a:r>
              <a:rPr lang="en-US" b="1" dirty="0" err="1"/>
              <a:t>razvijenosti</a:t>
            </a:r>
            <a:r>
              <a:rPr lang="en-US" b="1" dirty="0"/>
              <a:t>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područne</a:t>
            </a:r>
            <a:r>
              <a:rPr lang="en-US" dirty="0"/>
              <a:t> (</a:t>
            </a:r>
            <a:r>
              <a:rPr lang="en-US" dirty="0" err="1"/>
              <a:t>regionalne</a:t>
            </a:r>
            <a:r>
              <a:rPr lang="en-US" dirty="0"/>
              <a:t>) </a:t>
            </a:r>
            <a:r>
              <a:rPr lang="en-US" dirty="0" err="1"/>
              <a:t>samouprave</a:t>
            </a:r>
            <a:r>
              <a:rPr lang="en-US" dirty="0"/>
              <a:t>,</a:t>
            </a:r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en-US" b="1" dirty="0" err="1"/>
              <a:t>poticanje</a:t>
            </a:r>
            <a:r>
              <a:rPr lang="en-US" b="1" dirty="0"/>
              <a:t> </a:t>
            </a:r>
            <a:r>
              <a:rPr lang="en-US" b="1" dirty="0" err="1"/>
              <a:t>razvoja</a:t>
            </a:r>
            <a:r>
              <a:rPr lang="en-US" b="1" dirty="0"/>
              <a:t> </a:t>
            </a:r>
            <a:r>
              <a:rPr lang="en-US" dirty="0" err="1"/>
              <a:t>potpomognutih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, </a:t>
            </a:r>
          </a:p>
          <a:p>
            <a:pPr>
              <a:buFontTx/>
              <a:buChar char="-"/>
            </a:pPr>
            <a:r>
              <a:rPr lang="en-US" b="1" dirty="0" err="1"/>
              <a:t>provedba</a:t>
            </a:r>
            <a:r>
              <a:rPr lang="en-US" b="1" dirty="0"/>
              <a:t>, </a:t>
            </a:r>
            <a:r>
              <a:rPr lang="en-US" b="1" dirty="0" err="1"/>
              <a:t>praćenje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izvještavanje</a:t>
            </a:r>
            <a:r>
              <a:rPr lang="en-US" b="1" dirty="0"/>
              <a:t> </a:t>
            </a:r>
            <a:r>
              <a:rPr lang="en-US" dirty="0"/>
              <a:t>o </a:t>
            </a:r>
            <a:r>
              <a:rPr lang="en-US" dirty="0" err="1"/>
              <a:t>provedbi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regionalnoga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u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učinkovitijeg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Europske</a:t>
            </a:r>
            <a:r>
              <a:rPr lang="en-US" dirty="0"/>
              <a:t> </a:t>
            </a:r>
            <a:r>
              <a:rPr lang="en-US" dirty="0" err="1"/>
              <a:t>unije</a:t>
            </a:r>
            <a:endParaRPr lang="en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BF2400E-B156-4979-A151-43EAAAC0B1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373" y="260021"/>
            <a:ext cx="907878" cy="826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285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</TotalTime>
  <Words>3869</Words>
  <Application>Microsoft Macintosh PowerPoint</Application>
  <PresentationFormat>Widescreen</PresentationFormat>
  <Paragraphs>272</Paragraphs>
  <Slides>42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Calibri</vt:lpstr>
      <vt:lpstr>Calibri Light</vt:lpstr>
      <vt:lpstr>Office Theme</vt:lpstr>
      <vt:lpstr>  EU projekti kao podloga za strateški razvoj županija  -Županijsko savjetovanje, Sveti Martin na Muri, 21.04.2022. godine</vt:lpstr>
      <vt:lpstr>Ilija Cota, mag.iur.</vt:lpstr>
      <vt:lpstr>Strateško planiranje</vt:lpstr>
      <vt:lpstr>Zašto nam je potrebno starteško planiranje?</vt:lpstr>
      <vt:lpstr>Sustav strateškog planiranja i upravljanja razvojem Republike Hrvatske </vt:lpstr>
      <vt:lpstr>Zakon o sustavu strateškog planiranja i upravljanja razvojem Republike Hrvatske  </vt:lpstr>
      <vt:lpstr>Zakonodavni okvir </vt:lpstr>
      <vt:lpstr>Zakon o regionalnom razvoju Republike Hrvatske</vt:lpstr>
      <vt:lpstr>Zakon o regionalnom razvoju Republike Hrvatske</vt:lpstr>
      <vt:lpstr>Strateško planiranje-shema</vt:lpstr>
      <vt:lpstr>Nacionalna razvojna strategija do 2030. godine</vt:lpstr>
      <vt:lpstr>Plan razvoja županije (ŽRS)</vt:lpstr>
      <vt:lpstr>Plan razvoja županije</vt:lpstr>
      <vt:lpstr>Izvještavanje (Pravilnik o rokovima i postupcima praćenja  izvještavanja o provedbi akata strateškog planiranja…)</vt:lpstr>
      <vt:lpstr>Provedbeni program županije</vt:lpstr>
      <vt:lpstr>Izvještavanje (po Priručnik o strateškom planiranju)</vt:lpstr>
      <vt:lpstr>Strateški projekt regionalnog razvoja</vt:lpstr>
      <vt:lpstr>Terminski plan županijskih strateških projekata iz nadležnosti J(P)RS iz nadležnosti J(P) RS ili povezanih tijela (iz Uputa)</vt:lpstr>
      <vt:lpstr>Terminski plan županijskih strateških projekata iz nadležnosti J(P)RS iz nadležnosti J(P) RS ili povezanih tijela (iz Uputa)</vt:lpstr>
      <vt:lpstr>Terminski plan provedbe strateških projekata važnih za razvoj JP(R)S-a čija provedba nije u nadležnosti JP(R)S-a  </vt:lpstr>
      <vt:lpstr>Terminski plan provedbe strateških projekata važnih za razvoj JP (R )S cija provedba nije u nadležnosti  JP(R)S </vt:lpstr>
      <vt:lpstr>Regije i fondovi 2012—2020.</vt:lpstr>
      <vt:lpstr>Regije i fondovi 2021. – 2027.  </vt:lpstr>
      <vt:lpstr>Regionalne državne potpore (nove smjernice za državne potpore stupile su na snagu 01.01.2022.godine)  postoci su za velika poduzeća, za srednja su +10%, za mala/mikro su +20%  </vt:lpstr>
      <vt:lpstr>Sredstva dostupna RH 2021. – 2027. ( do 25 milijardi eura) </vt:lpstr>
      <vt:lpstr>Sredstva dostupna RH 2021—2027. (do 25 milijardi eura)</vt:lpstr>
      <vt:lpstr>RH programi 2021.-2027.-izvori fondova</vt:lpstr>
      <vt:lpstr>EFRR I KF</vt:lpstr>
      <vt:lpstr>ESF+</vt:lpstr>
      <vt:lpstr>FPT</vt:lpstr>
      <vt:lpstr>Mehanizam za oporavak i otpornost</vt:lpstr>
      <vt:lpstr>NPOO 2021.-2026.</vt:lpstr>
      <vt:lpstr>NPOO 2021.-2026.</vt:lpstr>
      <vt:lpstr>NPOO-raspodjela ulaganja po komponentama</vt:lpstr>
      <vt:lpstr>NPOO-mogućnosti ulaganja za JLRS-ove</vt:lpstr>
      <vt:lpstr>NPOO-mogućnosti ulaganja za JLRS-ove</vt:lpstr>
      <vt:lpstr>NPOO-mogućnosti ulaganja za JLRS-ove</vt:lpstr>
      <vt:lpstr>Prilike i prijetnje</vt:lpstr>
      <vt:lpstr>“Tehnička pomoć 2”</vt:lpstr>
      <vt:lpstr>“Tehnička pomoć 2”</vt:lpstr>
      <vt:lpstr>“Tehnička pomoć 2”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projekti kao podloga za strateški razvoj županija  -Županijsko savjetovanje,Sveti Martin na Muri,21.04.2022.godine</dc:title>
  <dc:creator>Microsoft Office User</dc:creator>
  <cp:lastModifiedBy>Razvojna agencija VSZ</cp:lastModifiedBy>
  <cp:revision>160</cp:revision>
  <dcterms:created xsi:type="dcterms:W3CDTF">2022-04-14T09:07:28Z</dcterms:created>
  <dcterms:modified xsi:type="dcterms:W3CDTF">2022-04-25T08:26:21Z</dcterms:modified>
</cp:coreProperties>
</file>